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62"/>
  </p:notesMasterIdLst>
  <p:handoutMasterIdLst>
    <p:handoutMasterId r:id="rId63"/>
  </p:handoutMasterIdLst>
  <p:sldIdLst>
    <p:sldId id="402" r:id="rId2"/>
    <p:sldId id="403" r:id="rId3"/>
    <p:sldId id="482" r:id="rId4"/>
    <p:sldId id="405" r:id="rId5"/>
    <p:sldId id="406" r:id="rId6"/>
    <p:sldId id="448" r:id="rId7"/>
    <p:sldId id="449" r:id="rId8"/>
    <p:sldId id="450" r:id="rId9"/>
    <p:sldId id="451" r:id="rId10"/>
    <p:sldId id="483" r:id="rId11"/>
    <p:sldId id="484" r:id="rId12"/>
    <p:sldId id="485" r:id="rId13"/>
    <p:sldId id="486" r:id="rId14"/>
    <p:sldId id="487" r:id="rId15"/>
    <p:sldId id="407" r:id="rId16"/>
    <p:sldId id="408" r:id="rId17"/>
    <p:sldId id="409" r:id="rId18"/>
    <p:sldId id="410" r:id="rId19"/>
    <p:sldId id="411" r:id="rId20"/>
    <p:sldId id="413" r:id="rId21"/>
    <p:sldId id="414" r:id="rId22"/>
    <p:sldId id="444" r:id="rId23"/>
    <p:sldId id="415" r:id="rId24"/>
    <p:sldId id="416" r:id="rId25"/>
    <p:sldId id="488" r:id="rId26"/>
    <p:sldId id="417" r:id="rId27"/>
    <p:sldId id="489" r:id="rId28"/>
    <p:sldId id="418" r:id="rId29"/>
    <p:sldId id="419" r:id="rId30"/>
    <p:sldId id="420" r:id="rId31"/>
    <p:sldId id="452" r:id="rId32"/>
    <p:sldId id="453" r:id="rId33"/>
    <p:sldId id="454" r:id="rId34"/>
    <p:sldId id="456" r:id="rId35"/>
    <p:sldId id="457" r:id="rId36"/>
    <p:sldId id="458" r:id="rId37"/>
    <p:sldId id="490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</p:sldIdLst>
  <p:sldSz cx="9144000" cy="6858000" type="screen4x3"/>
  <p:notesSz cx="6985000" cy="92837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33"/>
    <a:srgbClr val="0000FF"/>
    <a:srgbClr val="3333FF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598" autoAdjust="0"/>
    <p:restoredTop sz="80207" autoAdjust="0"/>
  </p:normalViewPr>
  <p:slideViewPr>
    <p:cSldViewPr>
      <p:cViewPr varScale="1">
        <p:scale>
          <a:sx n="86" d="100"/>
          <a:sy n="86" d="100"/>
        </p:scale>
        <p:origin x="15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1032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45E09-60FE-E840-912B-2FDF7E021578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79C231-9F56-CF4B-B68C-08A7EFBF47C8}">
      <dgm:prSet phldrT="[Text]" custT="1"/>
      <dgm:spPr/>
      <dgm:t>
        <a:bodyPr/>
        <a:lstStyle/>
        <a:p>
          <a:r>
            <a:rPr lang="en-US" sz="1600" b="1" i="0" dirty="0" smtClean="0"/>
            <a:t>Politically motivated attackers</a:t>
          </a:r>
          <a:endParaRPr lang="en-US" sz="1600" b="1" i="0" dirty="0"/>
        </a:p>
      </dgm:t>
    </dgm:pt>
    <dgm:pt modelId="{413144AE-3BD5-7440-8BED-46BABAE97B8C}" type="parTrans" cxnId="{BBD87B52-718D-B341-BE35-599245BB6201}">
      <dgm:prSet/>
      <dgm:spPr/>
      <dgm:t>
        <a:bodyPr/>
        <a:lstStyle/>
        <a:p>
          <a:endParaRPr lang="en-US"/>
        </a:p>
      </dgm:t>
    </dgm:pt>
    <dgm:pt modelId="{C4EBAD14-D360-3446-A767-B8C8EF7E077A}" type="sibTrans" cxnId="{BBD87B52-718D-B341-BE35-599245BB6201}">
      <dgm:prSet/>
      <dgm:spPr/>
      <dgm:t>
        <a:bodyPr/>
        <a:lstStyle/>
        <a:p>
          <a:endParaRPr lang="en-US"/>
        </a:p>
      </dgm:t>
    </dgm:pt>
    <dgm:pt modelId="{184E39B6-906E-0641-8B0A-2ACCB080C5DE}">
      <dgm:prSet custT="1"/>
      <dgm:spPr/>
      <dgm:t>
        <a:bodyPr/>
        <a:lstStyle/>
        <a:p>
          <a:r>
            <a:rPr lang="en-US" sz="1600" b="1" i="0" dirty="0" smtClean="0"/>
            <a:t>Criminals</a:t>
          </a:r>
        </a:p>
      </dgm:t>
    </dgm:pt>
    <dgm:pt modelId="{B9D9D864-AB41-264B-ACC4-51EB4D11B3FE}" type="parTrans" cxnId="{56E17D15-9709-AB4D-9CCF-6BCC78B0CD60}">
      <dgm:prSet/>
      <dgm:spPr/>
      <dgm:t>
        <a:bodyPr/>
        <a:lstStyle/>
        <a:p>
          <a:endParaRPr lang="en-US"/>
        </a:p>
      </dgm:t>
    </dgm:pt>
    <dgm:pt modelId="{26085DB4-1F80-5642-A25E-21F519FD95D1}" type="sibTrans" cxnId="{56E17D15-9709-AB4D-9CCF-6BCC78B0CD60}">
      <dgm:prSet/>
      <dgm:spPr/>
      <dgm:t>
        <a:bodyPr/>
        <a:lstStyle/>
        <a:p>
          <a:endParaRPr lang="en-US"/>
        </a:p>
      </dgm:t>
    </dgm:pt>
    <dgm:pt modelId="{C0761C54-E711-4D4A-9CEE-53BE5AB43879}">
      <dgm:prSet custT="1"/>
      <dgm:spPr/>
      <dgm:t>
        <a:bodyPr/>
        <a:lstStyle/>
        <a:p>
          <a:r>
            <a:rPr lang="en-US" sz="1600" b="1" i="0" dirty="0" smtClean="0"/>
            <a:t>Organized crime</a:t>
          </a:r>
        </a:p>
      </dgm:t>
    </dgm:pt>
    <dgm:pt modelId="{95CEEC57-BF66-4F43-B6A4-A0AC6991F114}" type="parTrans" cxnId="{2828EEF3-3B9A-4C4B-A0BC-2B837D4002C9}">
      <dgm:prSet/>
      <dgm:spPr/>
      <dgm:t>
        <a:bodyPr/>
        <a:lstStyle/>
        <a:p>
          <a:endParaRPr lang="en-US"/>
        </a:p>
      </dgm:t>
    </dgm:pt>
    <dgm:pt modelId="{3164A6BA-5757-0B4B-AC84-EC68A8CD3227}" type="sibTrans" cxnId="{2828EEF3-3B9A-4C4B-A0BC-2B837D4002C9}">
      <dgm:prSet/>
      <dgm:spPr/>
      <dgm:t>
        <a:bodyPr/>
        <a:lstStyle/>
        <a:p>
          <a:endParaRPr lang="en-US"/>
        </a:p>
      </dgm:t>
    </dgm:pt>
    <dgm:pt modelId="{C95CAF38-288E-FC47-81B2-EA67AC088437}">
      <dgm:prSet custT="1"/>
      <dgm:spPr/>
      <dgm:t>
        <a:bodyPr/>
        <a:lstStyle/>
        <a:p>
          <a:r>
            <a:rPr lang="en-US" sz="1600" b="1" i="0" dirty="0" smtClean="0"/>
            <a:t>Organizations that sell their services to companies and nations</a:t>
          </a:r>
        </a:p>
      </dgm:t>
    </dgm:pt>
    <dgm:pt modelId="{427132C0-8160-BA43-8F68-3548194CDB79}" type="parTrans" cxnId="{FA0C2C61-EBC7-8948-AAD7-B6BE74E33F26}">
      <dgm:prSet/>
      <dgm:spPr/>
      <dgm:t>
        <a:bodyPr/>
        <a:lstStyle/>
        <a:p>
          <a:endParaRPr lang="en-US"/>
        </a:p>
      </dgm:t>
    </dgm:pt>
    <dgm:pt modelId="{257B10A3-4062-924C-AB49-07C907613012}" type="sibTrans" cxnId="{FA0C2C61-EBC7-8948-AAD7-B6BE74E33F26}">
      <dgm:prSet/>
      <dgm:spPr/>
      <dgm:t>
        <a:bodyPr/>
        <a:lstStyle/>
        <a:p>
          <a:endParaRPr lang="en-US"/>
        </a:p>
      </dgm:t>
    </dgm:pt>
    <dgm:pt modelId="{47F5707C-6AE1-3342-9DE4-F67E6FB1789D}">
      <dgm:prSet custT="1"/>
      <dgm:spPr/>
      <dgm:t>
        <a:bodyPr/>
        <a:lstStyle/>
        <a:p>
          <a:r>
            <a:rPr lang="en-US" sz="1600" b="1" i="0" dirty="0" smtClean="0"/>
            <a:t>National government agencies</a:t>
          </a:r>
        </a:p>
      </dgm:t>
    </dgm:pt>
    <dgm:pt modelId="{58F7177C-CBAC-3D45-A044-F0093883DE8A}" type="parTrans" cxnId="{D493CB37-7BB5-FB4B-A5C2-4EAC127D880F}">
      <dgm:prSet/>
      <dgm:spPr/>
      <dgm:t>
        <a:bodyPr/>
        <a:lstStyle/>
        <a:p>
          <a:endParaRPr lang="en-US"/>
        </a:p>
      </dgm:t>
    </dgm:pt>
    <dgm:pt modelId="{4A4D01F6-4422-2E44-A1F7-4E0CC125739F}" type="sibTrans" cxnId="{D493CB37-7BB5-FB4B-A5C2-4EAC127D880F}">
      <dgm:prSet/>
      <dgm:spPr/>
      <dgm:t>
        <a:bodyPr/>
        <a:lstStyle/>
        <a:p>
          <a:endParaRPr lang="en-US"/>
        </a:p>
      </dgm:t>
    </dgm:pt>
    <dgm:pt modelId="{2438AD9D-C31E-F44D-B449-4C106BD101BD}" type="pres">
      <dgm:prSet presAssocID="{DD645E09-60FE-E840-912B-2FDF7E0215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5612A0-DE86-E142-BC0C-7EAA94A75B03}" type="pres">
      <dgm:prSet presAssocID="{4479C231-9F56-CF4B-B68C-08A7EFBF47C8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554A4-D569-D34B-8164-39487EF76DBE}" type="pres">
      <dgm:prSet presAssocID="{C4EBAD14-D360-3446-A767-B8C8EF7E077A}" presName="space" presStyleCnt="0"/>
      <dgm:spPr/>
    </dgm:pt>
    <dgm:pt modelId="{9E816322-7A2F-434E-84A4-43E5E9550FE9}" type="pres">
      <dgm:prSet presAssocID="{184E39B6-906E-0641-8B0A-2ACCB080C5DE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5E911-9558-F243-B818-5C20B4947984}" type="pres">
      <dgm:prSet presAssocID="{26085DB4-1F80-5642-A25E-21F519FD95D1}" presName="space" presStyleCnt="0"/>
      <dgm:spPr/>
    </dgm:pt>
    <dgm:pt modelId="{00B567D1-99ED-BD4D-A850-53823C14A7CF}" type="pres">
      <dgm:prSet presAssocID="{C0761C54-E711-4D4A-9CEE-53BE5AB43879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CD5EC-3A4A-E145-BE6B-007234E973B1}" type="pres">
      <dgm:prSet presAssocID="{3164A6BA-5757-0B4B-AC84-EC68A8CD3227}" presName="space" presStyleCnt="0"/>
      <dgm:spPr/>
    </dgm:pt>
    <dgm:pt modelId="{9BD753D9-7681-4E42-B1E9-214B91FB2F80}" type="pres">
      <dgm:prSet presAssocID="{C95CAF38-288E-FC47-81B2-EA67AC088437}" presName="Name5" presStyleLbl="vennNode1" presStyleIdx="3" presStyleCnt="5" custScaleX="1187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6A2C5-0A85-8B46-8CFD-02A161EE55A5}" type="pres">
      <dgm:prSet presAssocID="{257B10A3-4062-924C-AB49-07C907613012}" presName="space" presStyleCnt="0"/>
      <dgm:spPr/>
    </dgm:pt>
    <dgm:pt modelId="{007BE1A6-EF54-4742-846C-1FA69F19FF0E}" type="pres">
      <dgm:prSet presAssocID="{47F5707C-6AE1-3342-9DE4-F67E6FB1789D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A0DEBE-8114-435E-A5FF-F01DFD9E0B1F}" type="presOf" srcId="{4479C231-9F56-CF4B-B68C-08A7EFBF47C8}" destId="{365612A0-DE86-E142-BC0C-7EAA94A75B03}" srcOrd="0" destOrd="0" presId="urn:microsoft.com/office/officeart/2005/8/layout/venn3"/>
    <dgm:cxn modelId="{D493CB37-7BB5-FB4B-A5C2-4EAC127D880F}" srcId="{DD645E09-60FE-E840-912B-2FDF7E021578}" destId="{47F5707C-6AE1-3342-9DE4-F67E6FB1789D}" srcOrd="4" destOrd="0" parTransId="{58F7177C-CBAC-3D45-A044-F0093883DE8A}" sibTransId="{4A4D01F6-4422-2E44-A1F7-4E0CC125739F}"/>
    <dgm:cxn modelId="{097E8203-5E41-4768-8E72-A77C67D885CE}" type="presOf" srcId="{DD645E09-60FE-E840-912B-2FDF7E021578}" destId="{2438AD9D-C31E-F44D-B449-4C106BD101BD}" srcOrd="0" destOrd="0" presId="urn:microsoft.com/office/officeart/2005/8/layout/venn3"/>
    <dgm:cxn modelId="{3D7D975E-9047-48EA-AA0B-445D96DA38DF}" type="presOf" srcId="{184E39B6-906E-0641-8B0A-2ACCB080C5DE}" destId="{9E816322-7A2F-434E-84A4-43E5E9550FE9}" srcOrd="0" destOrd="0" presId="urn:microsoft.com/office/officeart/2005/8/layout/venn3"/>
    <dgm:cxn modelId="{BCEEE3D0-9C30-4570-AE09-4CD2A8F166B5}" type="presOf" srcId="{C95CAF38-288E-FC47-81B2-EA67AC088437}" destId="{9BD753D9-7681-4E42-B1E9-214B91FB2F80}" srcOrd="0" destOrd="0" presId="urn:microsoft.com/office/officeart/2005/8/layout/venn3"/>
    <dgm:cxn modelId="{BBD87B52-718D-B341-BE35-599245BB6201}" srcId="{DD645E09-60FE-E840-912B-2FDF7E021578}" destId="{4479C231-9F56-CF4B-B68C-08A7EFBF47C8}" srcOrd="0" destOrd="0" parTransId="{413144AE-3BD5-7440-8BED-46BABAE97B8C}" sibTransId="{C4EBAD14-D360-3446-A767-B8C8EF7E077A}"/>
    <dgm:cxn modelId="{CE7942F2-F939-4B61-A3B2-8DFDAD48EF0F}" type="presOf" srcId="{47F5707C-6AE1-3342-9DE4-F67E6FB1789D}" destId="{007BE1A6-EF54-4742-846C-1FA69F19FF0E}" srcOrd="0" destOrd="0" presId="urn:microsoft.com/office/officeart/2005/8/layout/venn3"/>
    <dgm:cxn modelId="{56E17D15-9709-AB4D-9CCF-6BCC78B0CD60}" srcId="{DD645E09-60FE-E840-912B-2FDF7E021578}" destId="{184E39B6-906E-0641-8B0A-2ACCB080C5DE}" srcOrd="1" destOrd="0" parTransId="{B9D9D864-AB41-264B-ACC4-51EB4D11B3FE}" sibTransId="{26085DB4-1F80-5642-A25E-21F519FD95D1}"/>
    <dgm:cxn modelId="{FA0C2C61-EBC7-8948-AAD7-B6BE74E33F26}" srcId="{DD645E09-60FE-E840-912B-2FDF7E021578}" destId="{C95CAF38-288E-FC47-81B2-EA67AC088437}" srcOrd="3" destOrd="0" parTransId="{427132C0-8160-BA43-8F68-3548194CDB79}" sibTransId="{257B10A3-4062-924C-AB49-07C907613012}"/>
    <dgm:cxn modelId="{114BB30F-B1B3-4B58-8E88-E88EE29C9E50}" type="presOf" srcId="{C0761C54-E711-4D4A-9CEE-53BE5AB43879}" destId="{00B567D1-99ED-BD4D-A850-53823C14A7CF}" srcOrd="0" destOrd="0" presId="urn:microsoft.com/office/officeart/2005/8/layout/venn3"/>
    <dgm:cxn modelId="{2828EEF3-3B9A-4C4B-A0BC-2B837D4002C9}" srcId="{DD645E09-60FE-E840-912B-2FDF7E021578}" destId="{C0761C54-E711-4D4A-9CEE-53BE5AB43879}" srcOrd="2" destOrd="0" parTransId="{95CEEC57-BF66-4F43-B6A4-A0AC6991F114}" sibTransId="{3164A6BA-5757-0B4B-AC84-EC68A8CD3227}"/>
    <dgm:cxn modelId="{26AB0EA4-8604-40E4-98B0-CA0776AFA744}" type="presParOf" srcId="{2438AD9D-C31E-F44D-B449-4C106BD101BD}" destId="{365612A0-DE86-E142-BC0C-7EAA94A75B03}" srcOrd="0" destOrd="0" presId="urn:microsoft.com/office/officeart/2005/8/layout/venn3"/>
    <dgm:cxn modelId="{818F5563-F2FF-4698-BABE-674045DFD131}" type="presParOf" srcId="{2438AD9D-C31E-F44D-B449-4C106BD101BD}" destId="{E7B554A4-D569-D34B-8164-39487EF76DBE}" srcOrd="1" destOrd="0" presId="urn:microsoft.com/office/officeart/2005/8/layout/venn3"/>
    <dgm:cxn modelId="{E7247FBD-50C3-4DB5-94A3-CB2B994F2884}" type="presParOf" srcId="{2438AD9D-C31E-F44D-B449-4C106BD101BD}" destId="{9E816322-7A2F-434E-84A4-43E5E9550FE9}" srcOrd="2" destOrd="0" presId="urn:microsoft.com/office/officeart/2005/8/layout/venn3"/>
    <dgm:cxn modelId="{422E0FF5-9A70-41FA-863C-D79B709AFEF2}" type="presParOf" srcId="{2438AD9D-C31E-F44D-B449-4C106BD101BD}" destId="{8FC5E911-9558-F243-B818-5C20B4947984}" srcOrd="3" destOrd="0" presId="urn:microsoft.com/office/officeart/2005/8/layout/venn3"/>
    <dgm:cxn modelId="{CF0E3925-87AB-4F63-8E87-50EA6AE8C7A4}" type="presParOf" srcId="{2438AD9D-C31E-F44D-B449-4C106BD101BD}" destId="{00B567D1-99ED-BD4D-A850-53823C14A7CF}" srcOrd="4" destOrd="0" presId="urn:microsoft.com/office/officeart/2005/8/layout/venn3"/>
    <dgm:cxn modelId="{87DDE9E5-D97D-46F2-B959-994B78A790B3}" type="presParOf" srcId="{2438AD9D-C31E-F44D-B449-4C106BD101BD}" destId="{15ECD5EC-3A4A-E145-BE6B-007234E973B1}" srcOrd="5" destOrd="0" presId="urn:microsoft.com/office/officeart/2005/8/layout/venn3"/>
    <dgm:cxn modelId="{A858A31A-DEB4-4FF3-B965-A2194C659D32}" type="presParOf" srcId="{2438AD9D-C31E-F44D-B449-4C106BD101BD}" destId="{9BD753D9-7681-4E42-B1E9-214B91FB2F80}" srcOrd="6" destOrd="0" presId="urn:microsoft.com/office/officeart/2005/8/layout/venn3"/>
    <dgm:cxn modelId="{53C84329-7BD4-46F1-9235-CD0A805DB24C}" type="presParOf" srcId="{2438AD9D-C31E-F44D-B449-4C106BD101BD}" destId="{5F66A2C5-0A85-8B46-8CFD-02A161EE55A5}" srcOrd="7" destOrd="0" presId="urn:microsoft.com/office/officeart/2005/8/layout/venn3"/>
    <dgm:cxn modelId="{101DF7F1-0DAB-49B5-8D0F-F3FBE890DBD2}" type="presParOf" srcId="{2438AD9D-C31E-F44D-B449-4C106BD101BD}" destId="{007BE1A6-EF54-4742-846C-1FA69F19FF0E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A3E69D-53F2-394B-BAB6-FBACD1D1DE5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D3A51-5340-B643-8343-8B860CBF3989}">
      <dgm:prSet/>
      <dgm:spPr/>
      <dgm:t>
        <a:bodyPr/>
        <a:lstStyle/>
        <a:p>
          <a:pPr rtl="0"/>
          <a:r>
            <a:rPr lang="en-US" dirty="0" smtClean="0"/>
            <a:t>Advanced</a:t>
          </a:r>
          <a:endParaRPr lang="en-US" dirty="0"/>
        </a:p>
      </dgm:t>
    </dgm:pt>
    <dgm:pt modelId="{C2149F62-2D19-5E4B-BF4F-BA71242A7856}" type="parTrans" cxnId="{08A2AA8E-B5AA-114B-9F5F-CADDE2CB3B43}">
      <dgm:prSet/>
      <dgm:spPr/>
      <dgm:t>
        <a:bodyPr/>
        <a:lstStyle/>
        <a:p>
          <a:endParaRPr lang="en-US"/>
        </a:p>
      </dgm:t>
    </dgm:pt>
    <dgm:pt modelId="{CA6B7D27-68A2-E442-A986-9BFD8DCF8529}" type="sibTrans" cxnId="{08A2AA8E-B5AA-114B-9F5F-CADDE2CB3B43}">
      <dgm:prSet/>
      <dgm:spPr/>
      <dgm:t>
        <a:bodyPr/>
        <a:lstStyle/>
        <a:p>
          <a:endParaRPr lang="en-US"/>
        </a:p>
      </dgm:t>
    </dgm:pt>
    <dgm:pt modelId="{3CA436CE-D1B9-E24B-8481-7CAC53EAB9A6}">
      <dgm:prSet/>
      <dgm:spPr/>
      <dgm:t>
        <a:bodyPr/>
        <a:lstStyle/>
        <a:p>
          <a:pPr rtl="0"/>
          <a:r>
            <a:rPr lang="en-US" dirty="0" smtClean="0"/>
            <a:t>Used by the attackers of a wide variety of intrusion technologies and malware including the development of custom malware if required</a:t>
          </a:r>
          <a:endParaRPr lang="en-US" dirty="0"/>
        </a:p>
      </dgm:t>
    </dgm:pt>
    <dgm:pt modelId="{3A147FD3-CA76-B340-AE74-A540641A86C8}" type="parTrans" cxnId="{9542FA3D-679E-E041-9F89-369ABC5CBD20}">
      <dgm:prSet/>
      <dgm:spPr/>
      <dgm:t>
        <a:bodyPr/>
        <a:lstStyle/>
        <a:p>
          <a:endParaRPr lang="en-US"/>
        </a:p>
      </dgm:t>
    </dgm:pt>
    <dgm:pt modelId="{3AE1031D-302C-E549-B1CD-1458CB531B65}" type="sibTrans" cxnId="{9542FA3D-679E-E041-9F89-369ABC5CBD20}">
      <dgm:prSet/>
      <dgm:spPr/>
      <dgm:t>
        <a:bodyPr/>
        <a:lstStyle/>
        <a:p>
          <a:endParaRPr lang="en-US"/>
        </a:p>
      </dgm:t>
    </dgm:pt>
    <dgm:pt modelId="{B6ED2587-C1E5-CC4D-88A6-2D520D88E5CD}">
      <dgm:prSet/>
      <dgm:spPr/>
      <dgm:t>
        <a:bodyPr/>
        <a:lstStyle/>
        <a:p>
          <a:pPr rtl="0"/>
          <a:r>
            <a:rPr lang="en-US" dirty="0" smtClean="0"/>
            <a:t>The individual components may not necessarily be technically advanced but are carefully selected to suit the chosen target</a:t>
          </a:r>
          <a:endParaRPr lang="en-US" dirty="0"/>
        </a:p>
      </dgm:t>
    </dgm:pt>
    <dgm:pt modelId="{681FF8FA-9B54-6D44-9359-4C2E98FD8407}" type="parTrans" cxnId="{A74DE33E-0BDC-BF42-B902-2CDFAC163CC0}">
      <dgm:prSet/>
      <dgm:spPr/>
      <dgm:t>
        <a:bodyPr/>
        <a:lstStyle/>
        <a:p>
          <a:endParaRPr lang="en-US"/>
        </a:p>
      </dgm:t>
    </dgm:pt>
    <dgm:pt modelId="{D3F6BBA6-E059-7A4A-981D-B10C445881C9}" type="sibTrans" cxnId="{A74DE33E-0BDC-BF42-B902-2CDFAC163CC0}">
      <dgm:prSet/>
      <dgm:spPr/>
      <dgm:t>
        <a:bodyPr/>
        <a:lstStyle/>
        <a:p>
          <a:endParaRPr lang="en-US"/>
        </a:p>
      </dgm:t>
    </dgm:pt>
    <dgm:pt modelId="{0A88A7AF-0374-8B46-906D-512659115FC0}">
      <dgm:prSet/>
      <dgm:spPr/>
      <dgm:t>
        <a:bodyPr/>
        <a:lstStyle/>
        <a:p>
          <a:pPr rtl="0"/>
          <a:r>
            <a:rPr lang="en-US" dirty="0" smtClean="0"/>
            <a:t>Persistent</a:t>
          </a:r>
          <a:endParaRPr lang="en-US" dirty="0"/>
        </a:p>
      </dgm:t>
    </dgm:pt>
    <dgm:pt modelId="{557C851F-055E-AF49-8078-53CA0E52DD02}" type="parTrans" cxnId="{626494F5-77BC-DA46-9EDD-50B0B8116231}">
      <dgm:prSet/>
      <dgm:spPr/>
      <dgm:t>
        <a:bodyPr/>
        <a:lstStyle/>
        <a:p>
          <a:endParaRPr lang="en-US"/>
        </a:p>
      </dgm:t>
    </dgm:pt>
    <dgm:pt modelId="{C2FB217E-FD39-414B-B73C-CA2BDB32EE91}" type="sibTrans" cxnId="{626494F5-77BC-DA46-9EDD-50B0B8116231}">
      <dgm:prSet/>
      <dgm:spPr/>
      <dgm:t>
        <a:bodyPr/>
        <a:lstStyle/>
        <a:p>
          <a:endParaRPr lang="en-US"/>
        </a:p>
      </dgm:t>
    </dgm:pt>
    <dgm:pt modelId="{6E4A29CA-1B8C-3C4D-81AE-C381E0978AF9}">
      <dgm:prSet/>
      <dgm:spPr/>
      <dgm:t>
        <a:bodyPr/>
        <a:lstStyle/>
        <a:p>
          <a:pPr rtl="0"/>
          <a:r>
            <a:rPr lang="en-US" dirty="0" smtClean="0"/>
            <a:t>Determined application of the attacks over an extended period against the chosen target in order to maximize the chance of success</a:t>
          </a:r>
          <a:endParaRPr lang="en-US" dirty="0"/>
        </a:p>
      </dgm:t>
    </dgm:pt>
    <dgm:pt modelId="{D13AA011-0421-9242-BB67-F3F0DD646F55}" type="parTrans" cxnId="{A79069C4-8DA2-3043-BC87-E4A0AF0FE3FC}">
      <dgm:prSet/>
      <dgm:spPr/>
      <dgm:t>
        <a:bodyPr/>
        <a:lstStyle/>
        <a:p>
          <a:endParaRPr lang="en-US"/>
        </a:p>
      </dgm:t>
    </dgm:pt>
    <dgm:pt modelId="{4B419F2F-5C8C-834C-B1D2-8DEEADA09C2D}" type="sibTrans" cxnId="{A79069C4-8DA2-3043-BC87-E4A0AF0FE3FC}">
      <dgm:prSet/>
      <dgm:spPr/>
      <dgm:t>
        <a:bodyPr/>
        <a:lstStyle/>
        <a:p>
          <a:endParaRPr lang="en-US"/>
        </a:p>
      </dgm:t>
    </dgm:pt>
    <dgm:pt modelId="{4FF23A1B-5410-1C4E-8E50-5C498C09101B}">
      <dgm:prSet/>
      <dgm:spPr/>
      <dgm:t>
        <a:bodyPr/>
        <a:lstStyle/>
        <a:p>
          <a:pPr rtl="0"/>
          <a:r>
            <a:rPr lang="en-US" dirty="0" smtClean="0"/>
            <a:t>A variety of attacks may be progressively applied until the target is compromised</a:t>
          </a:r>
          <a:endParaRPr lang="en-US" dirty="0"/>
        </a:p>
      </dgm:t>
    </dgm:pt>
    <dgm:pt modelId="{ADF25711-F1A7-3546-8BC8-8ADC9CB76D6C}" type="parTrans" cxnId="{F274ADE1-8AC1-2344-B589-F5F26B199693}">
      <dgm:prSet/>
      <dgm:spPr/>
      <dgm:t>
        <a:bodyPr/>
        <a:lstStyle/>
        <a:p>
          <a:endParaRPr lang="en-US"/>
        </a:p>
      </dgm:t>
    </dgm:pt>
    <dgm:pt modelId="{AAC1A7AF-6D59-704E-B253-97A8037D1E57}" type="sibTrans" cxnId="{F274ADE1-8AC1-2344-B589-F5F26B199693}">
      <dgm:prSet/>
      <dgm:spPr/>
      <dgm:t>
        <a:bodyPr/>
        <a:lstStyle/>
        <a:p>
          <a:endParaRPr lang="en-US"/>
        </a:p>
      </dgm:t>
    </dgm:pt>
    <dgm:pt modelId="{8C0E7C4C-6E76-EF45-AC75-FF3EEF3FBAB5}">
      <dgm:prSet/>
      <dgm:spPr/>
      <dgm:t>
        <a:bodyPr/>
        <a:lstStyle/>
        <a:p>
          <a:pPr rtl="0"/>
          <a:r>
            <a:rPr lang="en-US" dirty="0" smtClean="0"/>
            <a:t>Threats</a:t>
          </a:r>
          <a:endParaRPr lang="en-US" dirty="0"/>
        </a:p>
      </dgm:t>
    </dgm:pt>
    <dgm:pt modelId="{352A1F0B-6B64-6841-B43A-4BA65BC0DB42}" type="parTrans" cxnId="{A839E688-4243-F64F-A6A1-F1B84F0DD5CC}">
      <dgm:prSet/>
      <dgm:spPr/>
      <dgm:t>
        <a:bodyPr/>
        <a:lstStyle/>
        <a:p>
          <a:endParaRPr lang="en-US"/>
        </a:p>
      </dgm:t>
    </dgm:pt>
    <dgm:pt modelId="{BBF003AA-7406-3645-922E-9FDB0755CFE9}" type="sibTrans" cxnId="{A839E688-4243-F64F-A6A1-F1B84F0DD5CC}">
      <dgm:prSet/>
      <dgm:spPr/>
      <dgm:t>
        <a:bodyPr/>
        <a:lstStyle/>
        <a:p>
          <a:endParaRPr lang="en-US"/>
        </a:p>
      </dgm:t>
    </dgm:pt>
    <dgm:pt modelId="{BB54007A-11C9-2141-91E5-FE7FF25D66A2}">
      <dgm:prSet/>
      <dgm:spPr/>
      <dgm:t>
        <a:bodyPr/>
        <a:lstStyle/>
        <a:p>
          <a:pPr rtl="0"/>
          <a:r>
            <a:rPr lang="en-US" dirty="0" smtClean="0"/>
            <a:t>Threats to the selected targets as a result of the organized, capable, and well-funded attackers intent to compromise the specifically chosen targets</a:t>
          </a:r>
          <a:endParaRPr lang="en-US" dirty="0"/>
        </a:p>
      </dgm:t>
    </dgm:pt>
    <dgm:pt modelId="{9803FEB2-F9EE-F74D-8891-AB5CDF77CFE8}" type="parTrans" cxnId="{5FF5E523-9BED-8E45-A314-EFB8AC301880}">
      <dgm:prSet/>
      <dgm:spPr/>
      <dgm:t>
        <a:bodyPr/>
        <a:lstStyle/>
        <a:p>
          <a:endParaRPr lang="en-US"/>
        </a:p>
      </dgm:t>
    </dgm:pt>
    <dgm:pt modelId="{F6F19079-48DC-F641-A782-D99119A5DBB0}" type="sibTrans" cxnId="{5FF5E523-9BED-8E45-A314-EFB8AC301880}">
      <dgm:prSet/>
      <dgm:spPr/>
      <dgm:t>
        <a:bodyPr/>
        <a:lstStyle/>
        <a:p>
          <a:endParaRPr lang="en-US"/>
        </a:p>
      </dgm:t>
    </dgm:pt>
    <dgm:pt modelId="{AA2A83ED-76F5-7E45-B874-F61D52A1A299}">
      <dgm:prSet/>
      <dgm:spPr/>
      <dgm:t>
        <a:bodyPr/>
        <a:lstStyle/>
        <a:p>
          <a:pPr rtl="0"/>
          <a:r>
            <a:rPr lang="en-US" dirty="0" smtClean="0"/>
            <a:t>The active involvement of people in the process greatly raises the threat level from that due to automated attacks tools, and also the likelihood of successful attacks</a:t>
          </a:r>
          <a:endParaRPr lang="en-US" dirty="0"/>
        </a:p>
      </dgm:t>
    </dgm:pt>
    <dgm:pt modelId="{EC275140-324B-924D-A2B9-B130BA705461}" type="parTrans" cxnId="{65800F0E-7C98-7B4C-A6B0-EC2801A6CA2B}">
      <dgm:prSet/>
      <dgm:spPr/>
      <dgm:t>
        <a:bodyPr/>
        <a:lstStyle/>
        <a:p>
          <a:endParaRPr lang="en-US"/>
        </a:p>
      </dgm:t>
    </dgm:pt>
    <dgm:pt modelId="{61E5E567-1F9C-8841-B9D9-3CCDEBDD1716}" type="sibTrans" cxnId="{65800F0E-7C98-7B4C-A6B0-EC2801A6CA2B}">
      <dgm:prSet/>
      <dgm:spPr/>
      <dgm:t>
        <a:bodyPr/>
        <a:lstStyle/>
        <a:p>
          <a:endParaRPr lang="en-US"/>
        </a:p>
      </dgm:t>
    </dgm:pt>
    <dgm:pt modelId="{CA10EAC4-2EAF-5247-9ECF-64CBC8E4E7D2}" type="pres">
      <dgm:prSet presAssocID="{6DA3E69D-53F2-394B-BAB6-FBACD1D1DE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288826-63A0-1441-9E9D-631DD7B384D9}" type="pres">
      <dgm:prSet presAssocID="{E2FD3A51-5340-B643-8343-8B860CBF398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AD606-85C1-2249-86F0-2CF0B3E6F71A}" type="pres">
      <dgm:prSet presAssocID="{E2FD3A51-5340-B643-8343-8B860CBF3989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6E487-2F39-E444-B985-876526B9210F}" type="pres">
      <dgm:prSet presAssocID="{0A88A7AF-0374-8B46-906D-512659115FC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4109F-B88D-8743-A3A1-745D687F4B28}" type="pres">
      <dgm:prSet presAssocID="{0A88A7AF-0374-8B46-906D-512659115FC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715EC-1873-4C48-B819-45CF7B29EB72}" type="pres">
      <dgm:prSet presAssocID="{8C0E7C4C-6E76-EF45-AC75-FF3EEF3FBAB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2B7FB-A9DA-0C43-87E5-CB0BE3A3AFD0}" type="pres">
      <dgm:prSet presAssocID="{8C0E7C4C-6E76-EF45-AC75-FF3EEF3FBAB5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9069C4-8DA2-3043-BC87-E4A0AF0FE3FC}" srcId="{0A88A7AF-0374-8B46-906D-512659115FC0}" destId="{6E4A29CA-1B8C-3C4D-81AE-C381E0978AF9}" srcOrd="0" destOrd="0" parTransId="{D13AA011-0421-9242-BB67-F3F0DD646F55}" sibTransId="{4B419F2F-5C8C-834C-B1D2-8DEEADA09C2D}"/>
    <dgm:cxn modelId="{C73A1168-2AB9-4301-AA44-E839853AFEC8}" type="presOf" srcId="{B6ED2587-C1E5-CC4D-88A6-2D520D88E5CD}" destId="{C59AD606-85C1-2249-86F0-2CF0B3E6F71A}" srcOrd="0" destOrd="1" presId="urn:microsoft.com/office/officeart/2005/8/layout/vList2"/>
    <dgm:cxn modelId="{C22F24C2-B2FB-4C1E-BD9E-242BFBD1314A}" type="presOf" srcId="{0A88A7AF-0374-8B46-906D-512659115FC0}" destId="{17B6E487-2F39-E444-B985-876526B9210F}" srcOrd="0" destOrd="0" presId="urn:microsoft.com/office/officeart/2005/8/layout/vList2"/>
    <dgm:cxn modelId="{9542FA3D-679E-E041-9F89-369ABC5CBD20}" srcId="{E2FD3A51-5340-B643-8343-8B860CBF3989}" destId="{3CA436CE-D1B9-E24B-8481-7CAC53EAB9A6}" srcOrd="0" destOrd="0" parTransId="{3A147FD3-CA76-B340-AE74-A540641A86C8}" sibTransId="{3AE1031D-302C-E549-B1CD-1458CB531B65}"/>
    <dgm:cxn modelId="{5FF5E523-9BED-8E45-A314-EFB8AC301880}" srcId="{8C0E7C4C-6E76-EF45-AC75-FF3EEF3FBAB5}" destId="{BB54007A-11C9-2141-91E5-FE7FF25D66A2}" srcOrd="0" destOrd="0" parTransId="{9803FEB2-F9EE-F74D-8891-AB5CDF77CFE8}" sibTransId="{F6F19079-48DC-F641-A782-D99119A5DBB0}"/>
    <dgm:cxn modelId="{49327520-0871-494F-97C9-421314408F18}" type="presOf" srcId="{8C0E7C4C-6E76-EF45-AC75-FF3EEF3FBAB5}" destId="{45F715EC-1873-4C48-B819-45CF7B29EB72}" srcOrd="0" destOrd="0" presId="urn:microsoft.com/office/officeart/2005/8/layout/vList2"/>
    <dgm:cxn modelId="{632E0A80-11D6-4D97-8245-E54D025D1DEE}" type="presOf" srcId="{4FF23A1B-5410-1C4E-8E50-5C498C09101B}" destId="{6B94109F-B88D-8743-A3A1-745D687F4B28}" srcOrd="0" destOrd="1" presId="urn:microsoft.com/office/officeart/2005/8/layout/vList2"/>
    <dgm:cxn modelId="{A839E688-4243-F64F-A6A1-F1B84F0DD5CC}" srcId="{6DA3E69D-53F2-394B-BAB6-FBACD1D1DE5C}" destId="{8C0E7C4C-6E76-EF45-AC75-FF3EEF3FBAB5}" srcOrd="2" destOrd="0" parTransId="{352A1F0B-6B64-6841-B43A-4BA65BC0DB42}" sibTransId="{BBF003AA-7406-3645-922E-9FDB0755CFE9}"/>
    <dgm:cxn modelId="{BF313123-0826-4BE2-991C-95ED16530633}" type="presOf" srcId="{E2FD3A51-5340-B643-8343-8B860CBF3989}" destId="{66288826-63A0-1441-9E9D-631DD7B384D9}" srcOrd="0" destOrd="0" presId="urn:microsoft.com/office/officeart/2005/8/layout/vList2"/>
    <dgm:cxn modelId="{FE175A7D-07E0-4AD1-BE7B-C919D8DF4597}" type="presOf" srcId="{BB54007A-11C9-2141-91E5-FE7FF25D66A2}" destId="{E952B7FB-A9DA-0C43-87E5-CB0BE3A3AFD0}" srcOrd="0" destOrd="0" presId="urn:microsoft.com/office/officeart/2005/8/layout/vList2"/>
    <dgm:cxn modelId="{65800F0E-7C98-7B4C-A6B0-EC2801A6CA2B}" srcId="{8C0E7C4C-6E76-EF45-AC75-FF3EEF3FBAB5}" destId="{AA2A83ED-76F5-7E45-B874-F61D52A1A299}" srcOrd="1" destOrd="0" parTransId="{EC275140-324B-924D-A2B9-B130BA705461}" sibTransId="{61E5E567-1F9C-8841-B9D9-3CCDEBDD1716}"/>
    <dgm:cxn modelId="{B0869E15-9512-4F61-B322-547B615C4C1D}" type="presOf" srcId="{AA2A83ED-76F5-7E45-B874-F61D52A1A299}" destId="{E952B7FB-A9DA-0C43-87E5-CB0BE3A3AFD0}" srcOrd="0" destOrd="1" presId="urn:microsoft.com/office/officeart/2005/8/layout/vList2"/>
    <dgm:cxn modelId="{626494F5-77BC-DA46-9EDD-50B0B8116231}" srcId="{6DA3E69D-53F2-394B-BAB6-FBACD1D1DE5C}" destId="{0A88A7AF-0374-8B46-906D-512659115FC0}" srcOrd="1" destOrd="0" parTransId="{557C851F-055E-AF49-8078-53CA0E52DD02}" sibTransId="{C2FB217E-FD39-414B-B73C-CA2BDB32EE91}"/>
    <dgm:cxn modelId="{FDF77614-8BD0-4B5F-BDE1-DEC7E1A3878E}" type="presOf" srcId="{6E4A29CA-1B8C-3C4D-81AE-C381E0978AF9}" destId="{6B94109F-B88D-8743-A3A1-745D687F4B28}" srcOrd="0" destOrd="0" presId="urn:microsoft.com/office/officeart/2005/8/layout/vList2"/>
    <dgm:cxn modelId="{F274ADE1-8AC1-2344-B589-F5F26B199693}" srcId="{0A88A7AF-0374-8B46-906D-512659115FC0}" destId="{4FF23A1B-5410-1C4E-8E50-5C498C09101B}" srcOrd="1" destOrd="0" parTransId="{ADF25711-F1A7-3546-8BC8-8ADC9CB76D6C}" sibTransId="{AAC1A7AF-6D59-704E-B253-97A8037D1E57}"/>
    <dgm:cxn modelId="{4061065B-59A2-42D6-8569-552D27FB5780}" type="presOf" srcId="{6DA3E69D-53F2-394B-BAB6-FBACD1D1DE5C}" destId="{CA10EAC4-2EAF-5247-9ECF-64CBC8E4E7D2}" srcOrd="0" destOrd="0" presId="urn:microsoft.com/office/officeart/2005/8/layout/vList2"/>
    <dgm:cxn modelId="{ACFE5461-51DC-41F4-B744-12AF840802A8}" type="presOf" srcId="{3CA436CE-D1B9-E24B-8481-7CAC53EAB9A6}" destId="{C59AD606-85C1-2249-86F0-2CF0B3E6F71A}" srcOrd="0" destOrd="0" presId="urn:microsoft.com/office/officeart/2005/8/layout/vList2"/>
    <dgm:cxn modelId="{08A2AA8E-B5AA-114B-9F5F-CADDE2CB3B43}" srcId="{6DA3E69D-53F2-394B-BAB6-FBACD1D1DE5C}" destId="{E2FD3A51-5340-B643-8343-8B860CBF3989}" srcOrd="0" destOrd="0" parTransId="{C2149F62-2D19-5E4B-BF4F-BA71242A7856}" sibTransId="{CA6B7D27-68A2-E442-A986-9BFD8DCF8529}"/>
    <dgm:cxn modelId="{A74DE33E-0BDC-BF42-B902-2CDFAC163CC0}" srcId="{E2FD3A51-5340-B643-8343-8B860CBF3989}" destId="{B6ED2587-C1E5-CC4D-88A6-2D520D88E5CD}" srcOrd="1" destOrd="0" parTransId="{681FF8FA-9B54-6D44-9359-4C2E98FD8407}" sibTransId="{D3F6BBA6-E059-7A4A-981D-B10C445881C9}"/>
    <dgm:cxn modelId="{B66893E1-B547-460B-9AD3-8B353E14E2A1}" type="presParOf" srcId="{CA10EAC4-2EAF-5247-9ECF-64CBC8E4E7D2}" destId="{66288826-63A0-1441-9E9D-631DD7B384D9}" srcOrd="0" destOrd="0" presId="urn:microsoft.com/office/officeart/2005/8/layout/vList2"/>
    <dgm:cxn modelId="{93E4C68D-5866-4FED-9A10-71BD77C03840}" type="presParOf" srcId="{CA10EAC4-2EAF-5247-9ECF-64CBC8E4E7D2}" destId="{C59AD606-85C1-2249-86F0-2CF0B3E6F71A}" srcOrd="1" destOrd="0" presId="urn:microsoft.com/office/officeart/2005/8/layout/vList2"/>
    <dgm:cxn modelId="{91758D57-B935-4712-8158-189447F0A00B}" type="presParOf" srcId="{CA10EAC4-2EAF-5247-9ECF-64CBC8E4E7D2}" destId="{17B6E487-2F39-E444-B985-876526B9210F}" srcOrd="2" destOrd="0" presId="urn:microsoft.com/office/officeart/2005/8/layout/vList2"/>
    <dgm:cxn modelId="{EEC2EB0B-34B9-4586-A155-4AEA81092073}" type="presParOf" srcId="{CA10EAC4-2EAF-5247-9ECF-64CBC8E4E7D2}" destId="{6B94109F-B88D-8743-A3A1-745D687F4B28}" srcOrd="3" destOrd="0" presId="urn:microsoft.com/office/officeart/2005/8/layout/vList2"/>
    <dgm:cxn modelId="{EAE54C7F-B9C2-4593-9CEA-8CF8DAF4D8C4}" type="presParOf" srcId="{CA10EAC4-2EAF-5247-9ECF-64CBC8E4E7D2}" destId="{45F715EC-1873-4C48-B819-45CF7B29EB72}" srcOrd="4" destOrd="0" presId="urn:microsoft.com/office/officeart/2005/8/layout/vList2"/>
    <dgm:cxn modelId="{121F6B30-C4E2-4139-9DFE-E9F3076FDC94}" type="presParOf" srcId="{CA10EAC4-2EAF-5247-9ECF-64CBC8E4E7D2}" destId="{E952B7FB-A9DA-0C43-87E5-CB0BE3A3AF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612A0-DE86-E142-BC0C-7EAA94A75B03}">
      <dsp:nvSpPr>
        <dsp:cNvPr id="0" name=""/>
        <dsp:cNvSpPr/>
      </dsp:nvSpPr>
      <dsp:spPr>
        <a:xfrm>
          <a:off x="2392" y="1086039"/>
          <a:ext cx="1891921" cy="18919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4119" tIns="20320" rIns="104119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Politically motivated attackers</a:t>
          </a:r>
          <a:endParaRPr lang="en-US" sz="1600" b="1" i="0" kern="1200" dirty="0"/>
        </a:p>
      </dsp:txBody>
      <dsp:txXfrm>
        <a:off x="279457" y="1363104"/>
        <a:ext cx="1337791" cy="1337791"/>
      </dsp:txXfrm>
    </dsp:sp>
    <dsp:sp modelId="{9E816322-7A2F-434E-84A4-43E5E9550FE9}">
      <dsp:nvSpPr>
        <dsp:cNvPr id="0" name=""/>
        <dsp:cNvSpPr/>
      </dsp:nvSpPr>
      <dsp:spPr>
        <a:xfrm>
          <a:off x="1515930" y="1086039"/>
          <a:ext cx="1891921" cy="18919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4119" tIns="20320" rIns="104119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Criminals</a:t>
          </a:r>
        </a:p>
      </dsp:txBody>
      <dsp:txXfrm>
        <a:off x="1792995" y="1363104"/>
        <a:ext cx="1337791" cy="1337791"/>
      </dsp:txXfrm>
    </dsp:sp>
    <dsp:sp modelId="{00B567D1-99ED-BD4D-A850-53823C14A7CF}">
      <dsp:nvSpPr>
        <dsp:cNvPr id="0" name=""/>
        <dsp:cNvSpPr/>
      </dsp:nvSpPr>
      <dsp:spPr>
        <a:xfrm>
          <a:off x="3029467" y="1086039"/>
          <a:ext cx="1891921" cy="18919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4119" tIns="20320" rIns="104119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Organized crime</a:t>
          </a:r>
        </a:p>
      </dsp:txBody>
      <dsp:txXfrm>
        <a:off x="3306532" y="1363104"/>
        <a:ext cx="1337791" cy="1337791"/>
      </dsp:txXfrm>
    </dsp:sp>
    <dsp:sp modelId="{9BD753D9-7681-4E42-B1E9-214B91FB2F80}">
      <dsp:nvSpPr>
        <dsp:cNvPr id="0" name=""/>
        <dsp:cNvSpPr/>
      </dsp:nvSpPr>
      <dsp:spPr>
        <a:xfrm>
          <a:off x="4543004" y="1086039"/>
          <a:ext cx="2246865" cy="18919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4119" tIns="20320" rIns="104119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Organizations that sell their services to companies and nations</a:t>
          </a:r>
        </a:p>
      </dsp:txBody>
      <dsp:txXfrm>
        <a:off x="4872050" y="1363104"/>
        <a:ext cx="1588773" cy="1337791"/>
      </dsp:txXfrm>
    </dsp:sp>
    <dsp:sp modelId="{007BE1A6-EF54-4742-846C-1FA69F19FF0E}">
      <dsp:nvSpPr>
        <dsp:cNvPr id="0" name=""/>
        <dsp:cNvSpPr/>
      </dsp:nvSpPr>
      <dsp:spPr>
        <a:xfrm>
          <a:off x="6411485" y="1086039"/>
          <a:ext cx="1891921" cy="18919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4119" tIns="20320" rIns="104119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National government agencies</a:t>
          </a:r>
        </a:p>
      </dsp:txBody>
      <dsp:txXfrm>
        <a:off x="6688550" y="1363104"/>
        <a:ext cx="1337791" cy="1337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88826-63A0-1441-9E9D-631DD7B384D9}">
      <dsp:nvSpPr>
        <dsp:cNvPr id="0" name=""/>
        <dsp:cNvSpPr/>
      </dsp:nvSpPr>
      <dsp:spPr>
        <a:xfrm>
          <a:off x="0" y="132441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Advanced</a:t>
          </a:r>
          <a:endParaRPr lang="en-US" sz="2200" kern="1200" dirty="0"/>
        </a:p>
      </dsp:txBody>
      <dsp:txXfrm>
        <a:off x="25759" y="158200"/>
        <a:ext cx="8178082" cy="476152"/>
      </dsp:txXfrm>
    </dsp:sp>
    <dsp:sp modelId="{C59AD606-85C1-2249-86F0-2CF0B3E6F71A}">
      <dsp:nvSpPr>
        <dsp:cNvPr id="0" name=""/>
        <dsp:cNvSpPr/>
      </dsp:nvSpPr>
      <dsp:spPr>
        <a:xfrm>
          <a:off x="0" y="660111"/>
          <a:ext cx="82296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Used by the attackers of a wide variety of intrusion technologies and malware including the development of custom malware if required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The individual components may not necessarily be technically advanced but are carefully selected to suit the chosen target</a:t>
          </a:r>
          <a:endParaRPr lang="en-US" sz="1700" kern="1200" dirty="0"/>
        </a:p>
      </dsp:txBody>
      <dsp:txXfrm>
        <a:off x="0" y="660111"/>
        <a:ext cx="8229600" cy="1070190"/>
      </dsp:txXfrm>
    </dsp:sp>
    <dsp:sp modelId="{17B6E487-2F39-E444-B985-876526B9210F}">
      <dsp:nvSpPr>
        <dsp:cNvPr id="0" name=""/>
        <dsp:cNvSpPr/>
      </dsp:nvSpPr>
      <dsp:spPr>
        <a:xfrm>
          <a:off x="0" y="1730301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Persistent</a:t>
          </a:r>
          <a:endParaRPr lang="en-US" sz="2200" kern="1200" dirty="0"/>
        </a:p>
      </dsp:txBody>
      <dsp:txXfrm>
        <a:off x="25759" y="1756060"/>
        <a:ext cx="8178082" cy="476152"/>
      </dsp:txXfrm>
    </dsp:sp>
    <dsp:sp modelId="{6B94109F-B88D-8743-A3A1-745D687F4B28}">
      <dsp:nvSpPr>
        <dsp:cNvPr id="0" name=""/>
        <dsp:cNvSpPr/>
      </dsp:nvSpPr>
      <dsp:spPr>
        <a:xfrm>
          <a:off x="0" y="2257971"/>
          <a:ext cx="8229600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Determined application of the attacks over an extended period against the chosen target in order to maximize the chance of success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A variety of attacks may be progressively applied until the target is compromised</a:t>
          </a:r>
          <a:endParaRPr lang="en-US" sz="1700" kern="1200" dirty="0"/>
        </a:p>
      </dsp:txBody>
      <dsp:txXfrm>
        <a:off x="0" y="2257971"/>
        <a:ext cx="8229600" cy="842490"/>
      </dsp:txXfrm>
    </dsp:sp>
    <dsp:sp modelId="{45F715EC-1873-4C48-B819-45CF7B29EB72}">
      <dsp:nvSpPr>
        <dsp:cNvPr id="0" name=""/>
        <dsp:cNvSpPr/>
      </dsp:nvSpPr>
      <dsp:spPr>
        <a:xfrm>
          <a:off x="0" y="3100461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Threats</a:t>
          </a:r>
          <a:endParaRPr lang="en-US" sz="2200" kern="1200" dirty="0"/>
        </a:p>
      </dsp:txBody>
      <dsp:txXfrm>
        <a:off x="25759" y="3126220"/>
        <a:ext cx="8178082" cy="476152"/>
      </dsp:txXfrm>
    </dsp:sp>
    <dsp:sp modelId="{E952B7FB-A9DA-0C43-87E5-CB0BE3A3AFD0}">
      <dsp:nvSpPr>
        <dsp:cNvPr id="0" name=""/>
        <dsp:cNvSpPr/>
      </dsp:nvSpPr>
      <dsp:spPr>
        <a:xfrm>
          <a:off x="0" y="3628131"/>
          <a:ext cx="82296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Threats to the selected targets as a result of the organized, capable, and well-funded attackers intent to compromise the specifically chosen targets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The active involvement of people in the process greatly raises the threat level from that due to automated attacks tools, and also the likelihood of successful attacks</a:t>
          </a:r>
          <a:endParaRPr lang="en-US" sz="1700" kern="1200" dirty="0"/>
        </a:p>
      </dsp:txBody>
      <dsp:txXfrm>
        <a:off x="0" y="3628131"/>
        <a:ext cx="8229600" cy="107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4" y="2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4" y="8817904"/>
            <a:ext cx="3026833" cy="46418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554" y="2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5325"/>
            <a:ext cx="4640262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1" y="4409758"/>
            <a:ext cx="5588000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554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This chapter examines the wide spectrum of malware threats and countermeasures.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We begin with a survey of various types of malware, and offer a broad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classification based first on the means malware uses to spread or </a:t>
            </a:r>
            <a:r>
              <a:rPr lang="en-US" sz="1200" b="1" dirty="0" smtClean="0">
                <a:latin typeface="Arial" charset="0"/>
                <a:ea typeface="ＭＳ Ｐゴシック" pitchFamily="34" charset="-128"/>
              </a:rPr>
              <a:t>propagate , and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then on the variety of actions or </a:t>
            </a:r>
            <a:r>
              <a:rPr lang="en-US" sz="1200" b="1" dirty="0" smtClean="0">
                <a:latin typeface="Arial" charset="0"/>
                <a:ea typeface="ＭＳ Ｐゴシック" pitchFamily="34" charset="-128"/>
              </a:rPr>
              <a:t>payloads used once the malware has reached a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target. Propagation mechanisms include those used by viruses, worms, and Trojans.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Payloads include system corruption, bots, phishing, spyware, and rootkits. The</a:t>
            </a:r>
          </a:p>
          <a:p>
            <a:pPr eaLnBrk="1" hangingPunct="1"/>
            <a:r>
              <a:rPr lang="en-US" sz="1200" dirty="0" smtClean="0">
                <a:latin typeface="Arial" charset="0"/>
                <a:ea typeface="ＭＳ Ｐゴシック" pitchFamily="34" charset="-128"/>
              </a:rPr>
              <a:t>discussion concludes with a review of countermeasure approaches.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344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Another significant malware development over the last couple of decades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change from attackers being individuals, often motivated to demonstrate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technical competence to their peers, to more organized and dangerous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sources. These include politically motivated attackers, criminals, and organized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crime; organizations that sell their services to companies and nations, and national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government agencies, as we discuss in Section 8.1. This has significantly changed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 available and motivation behind the rise of malware, and indeed has led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development of a large underground economy involving the sale of attack kits,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compromised hosts, and to stolen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48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Advanced Persistent Threats (APTs) have risen to prominence in recent years.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are not a new type of malware, but rather the well-resourced, persistent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 of a wide variety of intrusion technologies and malware to selected targets,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usually business or political. APTs are typically attributed to state-sponsored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organizations, with some attacks likely from criminal enterprises as well. We discuss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categories of intruders further in Section 8.1.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APTs differ from other types of attack by their careful target selection,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persistent, often stealthy, intrusion efforts over extended periods.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profile attacks, including Aurora, RSA, APT1,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Stuxnet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are often cited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96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They are named as a result of these characteristics: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Advanced:  Use by the attackers of a wide variety of intrusion technologies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malware, including the development of custom malware if required.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components may not necessarily be technically advanced, but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carefully selected to suit the chosen target.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Persistent:  Determined application of the attacks over an extended period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the chosen target in order to maximize the chance of success. A variety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attacks may be progressively, and often stealthily, applied until the target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compromised.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Threats:  Threats to the selected targets as a result of the organized, capable,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well-funded attackers intent to compromise the specifically chosen targets.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active involvement of people in the process greatly raises the threat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from that due to automated attacks tools, and also the likelihood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08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aim of these attacks varies from theft of intellectual property or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infrastructure related data to the physical disruption of infrastructure. Techniques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include social engineering, spear-phishing emails, and drive-by-downloads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selected compromised websites likely to be visited by personnel in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organization. The intent is to infect the target with sophisticated malware with multiple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propagation mechanisms and payloads. Once they have gained initial access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 in the target organization, a further range of attack tools are used to maintain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extend their access.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 result, these attacks are much harder to defend against due to this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targeting and persistence. It requires a combination of technical countermeasures,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we discuss later in this chapter, as well as awareness training to assist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personnel to resist such attacks, as we discuss in Chapter 17. Even with current best practice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countermeasures, the use of zero-day exploits and new attack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means that some of these attacks are likely to succeed [SYMA13, MAND13].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layers of defense are needed, with mechanisms to detect, respond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mitigate such attacks. These may include monitoring for malware command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traffic, and detection of exfiltration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31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756BBA-D7D1-41A4-A005-2690F66D333C}" type="slidenum">
              <a:rPr lang="en-AU" smtClean="0">
                <a:ea typeface="ＭＳ Ｐゴシック" pitchFamily="34" charset="-128"/>
              </a:rPr>
              <a:pPr>
                <a:defRPr/>
              </a:pPr>
              <a:t>15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first category of malware propagation concerns parasitic software fragments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that attach themselves to some existing executable content. The fragment may be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machine code that infects some existing application, utility, or system program, 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even the code used to boot a computer system. More recently, the fragment has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been some form of scripting code, typically used to support active content within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data files such as Microsoft Word documents, Excel spreadsheets, or Adobe PDF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documents.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computer virus is a piece of software that can “infect” other programs, or indeed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any type of executable content, by modifying them. The modification includes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injecting the original code with a routine to make copies of the virus code, which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can then go on to infect other content. Computer viruses first appeared in the early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1980s, and the term itself is attributed to Fred Cohen. Cohen is the author of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groundbreaking book on the subject [COHE94]. The Brain virus, first seen in 1986,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was one of the first to target MSDOS systems, and resulted in a significant number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infections for this time.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Biological viruses are tiny scraps of genetic code—DNA or RNA—that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can take over the machinery of a living cell and trick it into making thousands of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flawless replicas of the original virus. Like its biological counterpart, a computer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virus carries in its instructional code the recipe for making perfect copies of itself.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typical virus becomes embedded in a program, or carrier of executable content,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 a computer. Then, whenever the infected computer comes into contact with 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uninfected piece of code, a fresh copy of the virus passes into the new location.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Thus, the infection can spread from computer to computer, aided by unsuspecting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users, who exchange these programs or carrier files on disk or USB stick; or who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send them to one another over a network. In a network environment, the ability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access documents, applications, and system services on other computers provides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perfect culture for the spread of such viral code.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virus that attaches to an executable program can do anything that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program is permitted to do. It executes secretly when the host program is run. Once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virus code is executing, it can perform any function, such as erasing files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programs, that is allowed by the privileges of the current user. One reason viruses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dominated the malware scene in earlier years was the lack of user authentication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access controls on personal computer systems at that time. This enabled a virus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infect any executable content on the system. The significant quantity of programs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shared on floppy disk also enabled its easy, if somewhat slow, spread. The inclusion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tighter access controls on modern operating systems significantly hinders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ease of infection of such traditional, machine executable code, viruses. This resulted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development of macro viruses that exploit the active content supported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by some documents types, such as Microsoft Word or Excel files, or Adobe PDF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documents. Such documents are easily modified and shared by users as part of their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normal system use, and are not protected by the same access controls as programs.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Currently, a viral mode of infection is typically one of several propagation mechanisms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used by contemporary malware, which may also include worm and Trojan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capabilities.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9783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A21A9-83D5-4499-B3F7-7E70CA433F8E}" type="slidenum">
              <a:rPr lang="en-AU" smtClean="0">
                <a:ea typeface="ＭＳ Ｐゴシック" pitchFamily="34" charset="-128"/>
              </a:rPr>
              <a:pPr>
                <a:defRPr/>
              </a:pPr>
              <a:t>16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[AYCO06] states that a computer virus has three parts. More generally, many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contemporary types of malware also include one or more variants of each of these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components: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Infection mechanism : The means by which a virus spreads or propagates,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enabling it to replicate. The mechanism is also referred to as the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infection</a:t>
            </a: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vector 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Trigger: The event or condition that determines when the payload is activated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or delivered, sometimes known as a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logic bomb 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Payload: What the virus does, besides spreading. The payload may involve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damage or may involve benign but noticeable activity.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589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During its lifetime, a typical virus goes through the following four phases: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Dormant phase: The virus is idle. The virus will eventually be activated by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some event, such as a date, the presence of another program or file, or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capacity of the disk exceeding some limit. Not all viruses have this stage.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Propagation phase: The virus places a copy of itself into other programs or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into certain system areas on the disk. The copy may not be identical to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propagating version; viruses often morph to evade detection. Each infected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program will now contain a clone of the virus, which will itself enter a propagation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phase.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Triggering phase: The virus is activated to perform the function for which it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was intended. As with the dormant phase, the triggering phase can be caused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by a variety of system events, including a count of the number of times that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this copy of the virus has made copies of itself.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Execution phase: The function is performed. The function may be harmless,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such as a message on the screen, or damaging, such as the destruction of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programs and data files.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Most viruses that infect executable program files carry out their work in a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manner that is specific to a particular operating system and, in some cases,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to a particular hardware platform. Thus, they are designed to take advantage of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details and weaknesses of particular systems. Macro viruses though, target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document types, which are often supported on a variety of systems.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4D55D-F95F-4663-985B-6F4674117DDF}" type="slidenum">
              <a:rPr lang="en-AU" smtClean="0">
                <a:ea typeface="ＭＳ Ｐゴシック" pitchFamily="34" charset="-128"/>
              </a:rPr>
              <a:pPr>
                <a:defRPr/>
              </a:pPr>
              <a:t>17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52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DC39CD-F88A-46BA-9599-AB541F1BF7B8}" type="slidenum">
              <a:rPr lang="en-AU" smtClean="0">
                <a:ea typeface="ＭＳ Ｐゴシック" pitchFamily="34" charset="-128"/>
              </a:rPr>
              <a:pPr>
                <a:defRPr/>
              </a:pPr>
              <a:t>18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traditional, machine executable code, virus can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be prepended or postpended to some executable program, or it can be embedded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into it in some other fashion. The key to its operation is that the infected program,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when invoked, will first execute the virus code and then execute the original code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the program.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very general depiction of virus structure is shown in Figure 6.1 (based 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[COHE94]). In this case, the virus code, V, is prepended to infected programs,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it is assumed that the entry point to the program, when invoked, is the first line of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program.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infected program begins with the virus code and works as follows.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first line of code is a jump to the main virus program. The second line is a special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marker that is used by the virus to determine whether or not a potential victim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program has already been infected with this virus. When the program is invoked,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control is immediately transferred to the main virus program. The virus program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may first seek out uninfected executable files and infect them. Next, the virus may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execute its payload if the required trigger conditions, if any, are met. Finally,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virus transfers control to the original program. If the infection phase of the program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reasonably rapid, a user is unlikely to notice any difference between the execution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an infected and an uninfected program.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3137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B96053-25EE-4367-8676-B1051DDE2AF1}" type="slidenum">
              <a:rPr lang="en-AU" smtClean="0">
                <a:ea typeface="ＭＳ Ｐゴシック" pitchFamily="34" charset="-128"/>
              </a:rPr>
              <a:pPr>
                <a:defRPr/>
              </a:pPr>
              <a:t>19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virus such as the one just described is easily detected because an infected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version of a program is longer than the corresponding uninfected one. A way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thwart such a simple means of detecting a virus is to compress the executable file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so that both the infected and uninfected versions are of identical length. Figure 6.2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shows in general terms the logic required. The key lines in this virus are numbered,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and Figure 6.3 illustrates the operation.</a:t>
            </a:r>
          </a:p>
          <a:p>
            <a:pPr eaLnBrk="1" hangingPunct="1"/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289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F8D9C-4B4E-4F08-89F2-B5FC0DB514DC}" type="slidenum">
              <a:rPr lang="en-AU" smtClean="0">
                <a:ea typeface="ＭＳ Ｐゴシック" pitchFamily="34" charset="-128"/>
              </a:rPr>
              <a:pPr>
                <a:defRPr/>
              </a:pPr>
              <a:t>20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There has been a continuous arms race between virus writers and writers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anti-virus software since viruses first appeared. As effective countermeasures are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developed for existing types of viruses, newer types are developed. There is no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simple or universally agreed upon classification scheme for viruses. In this section,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we follow [AYCO06] and classify viruses along two orthogonal axes: the type of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target the virus tries to infect and the method the virus uses to conceal itself from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detection by users and anti-virus software.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virus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classification by target includes the following categories: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Boot sector infector: Infects a master boot record or boot record and spreads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when a system is booted from the disk containing the virus.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File infector: Infects files that the operating system or shell consider to be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executable.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Macro virus : Infects files with macro or scripting code that is interpreted by 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application.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Multipartite virus: Infects files in multiple ways. Typically, the multipartite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virus is capable of infecting multiple types of files, so that virus eradication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must deal with all of the possible sites of infection.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virus classification by concealment strategy includes the following categories: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Encrypted virus: A typical approach is as follows. A portion of the virus creates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random encryption key and encrypts the remainder of the virus. The key is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stored with the virus. When an infected program is invoked, the virus uses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stored random key to decrypt the virus. When the virus replicates, a different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random key is selected. Because the bulk of the virus is encrypted with a different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key for each instance, there is no constant bit pattern to observe.</a:t>
            </a:r>
          </a:p>
          <a:p>
            <a:pPr eaLnBrk="1" hangingPunct="1"/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 smtClean="0">
                <a:latin typeface="Arial" charset="0"/>
                <a:ea typeface="ＭＳ Ｐゴシック" pitchFamily="34" charset="-128"/>
              </a:rPr>
              <a:t>Stealth virus : A form of virus explicitly designed to hide itself from detection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by anti-virus software. Thus, the entire virus, not just a payload is hidden. It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may use both code mutation, for example compression, and rootkit techniques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to achieve this.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Polymorphic virus: A virus that mutates with every infection, making detection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by the “signature” of the virus impossible.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Metamorphic virus : As with a polymorphic virus, a metamorphic virus mutates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with every infection. The difference is that a metamorphic virus rewrites itself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completely at each iteration, increasing the difficulty of detection. Metamorphic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viruses may change their behavior as well as their appearance.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polymorphic virus creates copies during replication that are functionally equivalent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but have distinctly different bit patterns, in order to defeat programs that scan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for viruses. In this case, the “signature” of the virus will vary with each copy.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achieve this variation, the virus may randomly insert superfluous instructions or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interchange the order of independent instructions. A more effective approach is to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use encryption. The strategy of the encryption virus is followed. The portion of the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virus that is responsible for generating keys and performing encryption/decryption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is referred to as the </a:t>
            </a:r>
            <a:r>
              <a:rPr lang="en-US" i="1" dirty="0" smtClean="0">
                <a:latin typeface="Arial" charset="0"/>
                <a:ea typeface="ＭＳ Ｐゴシック" pitchFamily="34" charset="-128"/>
              </a:rPr>
              <a:t>mutation engine . The mutation engine itself is altered with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pitchFamily="34" charset="-128"/>
              </a:rPr>
              <a:t>each use.</a:t>
            </a:r>
          </a:p>
          <a:p>
            <a:pPr eaLnBrk="1" hangingPunct="1"/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690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E2241-FFBE-4C90-86B6-20F2C8DEC94C}" type="slidenum">
              <a:rPr lang="en-AU" smtClean="0">
                <a:ea typeface="ＭＳ Ｐゴシック" pitchFamily="34" charset="-128"/>
              </a:rPr>
              <a:pPr>
                <a:defRPr/>
              </a:pPr>
              <a:t>2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personal information.</a:t>
            </a:r>
          </a:p>
          <a:p>
            <a:pPr eaLnBrk="1" hangingPunct="1"/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43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65B18-3FF7-4AB1-9351-173FBAA628ED}" type="slidenum">
              <a:rPr lang="en-AU" smtClean="0">
                <a:ea typeface="ＭＳ Ｐゴシック" pitchFamily="34" charset="-128"/>
              </a:rPr>
              <a:pPr>
                <a:defRPr/>
              </a:pPr>
              <a:t>21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mid-1990s, macro or scripting code viruses became by far the most prevalent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type of virus. Macro viruses infect scripting code used to support active content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variety of user document types. Macro viruses are particularly threatening for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number of reasons: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1. A macro virus is platform independent. Many macro viruses infect active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content in commonly used applications, such as macros in Microsoft Word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documents or other Microsoft Office documents, or scripting code in Adobe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PDF documents. Any hardware platform and operating system that supports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these applications can be infected.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2. Macro viruses infect documents, not executable portions of code. Most of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information introduced onto a computer system is in the form of documents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rather than programs.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3. Macro viruses are easily spread, as the documents they exploit are shared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normal use. A very common method is by electronic mail.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4. Because macro viruses infect user documents rather than system programs,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traditional file system access controls are of limited use in preventing their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spread, since users are expected to modify them.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Macro viruses take advantage of support for active content using a scripting 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macro language, embedded in a word processing document or other type of file.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Typically, users employ macros to automate repetitive tasks and thereby save keystrokes.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They are also used to support dynamic content, form validation, and other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useful tasks associated with these documents.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Successive releases of MS Office products provide increased protection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against macro viruses. For example, Microsoft offers an optional Macro Virus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Protection tool that detects suspicious Word files and alerts the customer to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potential risk of opening a file with macros. Various anti-virus product vendors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have also developed tools to detect and remove macro viruses. As in other types of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viruses, the arms race continues in the field of macro viruses, but they no longer 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predominant virus threat.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Another possible host for macro virus–style malware is in Adobe’s PDF documents.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These can support a range of embedded components, including Javascript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other types of scripting code. Although recent PDF viewers include measures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warn users when such code is run, the message the user is shown can be manipulated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trick them into permitting its execution. If this occurs, the code could potentially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act as a virus to infect other PDF documents the user can access on their system.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Alternatively, it can install a Trojan, or act as a worm, as we discuss later [STEV11].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90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7C2564-D6DC-4D46-893A-311FF9FB7868}" type="slidenum">
              <a:rPr lang="en-AU" smtClean="0">
                <a:ea typeface="ＭＳ Ｐゴシック" pitchFamily="34" charset="-128"/>
              </a:rPr>
              <a:pPr>
                <a:defRPr/>
              </a:pPr>
              <a:t>22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next category of malware propagation concerns the exploit of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vulnerabilities, such as those we discuss in Chapters 10 and 11 , which are commonly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exploited by computer worms. A worm is a program that actively seeks out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more machines to infect, and then each infected machine serves as an automated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launching pad for attacks on other machines. Worm programs exploit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vulnerabilities in client or server programs to gain access to each new system. They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can use network connections to spread from system to system. They can also spread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through shared media, such as USB drives or CD and DVD data disks. E-mail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worms spread in macro or script code included in documents attached to e-mail 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instant messenger file transfers. Upon activation, the worm may replicate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propagate again. In addition to propagation, the worm usually carries some form of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payload, such as those we discuss later.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concept of a computer worm was introduced in John Brunner’s 1975 SF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novel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The Shockwave Rider . The first known worm implementation was done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Xerox Palo Alto Labs in the early 1980s. It was nonmalicious, searching for idle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systems to use to run a computationally intensive task.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79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7C2564-D6DC-4D46-893A-311FF9FB7868}" type="slidenum">
              <a:rPr lang="en-AU" smtClean="0">
                <a:ea typeface="ＭＳ Ｐゴシック" pitchFamily="34" charset="-128"/>
              </a:rPr>
              <a:pPr>
                <a:defRPr/>
              </a:pPr>
              <a:t>23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next category of malware propagation concerns the exploit of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vulnerabilities, such as those we discuss in Chapters 10 and 11 , which are commonly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exploited by computer worms. A worm is a program that actively seeks out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more machines to infect, and then each infected machine serves as an automated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launching pad for attacks on other machines. Worm programs exploit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vulnerabilities in client or server programs to gain access to each new system. They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can use network connections to spread from system to system. They can also spread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through shared media, such as USB drives or CD and DVD data disks. E-mail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worms spread in macro or script code included in documents attached to e-mail 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instant messenger file transfers. Upon activation, the worm may replicate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propagate again. In addition to propagation, the worm usually carries some form of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payload, such as those we discuss later.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concept of a computer worm was introduced in John Brunner’s 1975 SF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novel </a:t>
            </a:r>
            <a:r>
              <a:rPr lang="en-US" i="1" smtClean="0">
                <a:latin typeface="Arial" charset="0"/>
                <a:ea typeface="ＭＳ Ｐゴシック" pitchFamily="34" charset="-128"/>
              </a:rPr>
              <a:t>The Shockwave Rider . The first known worm implementation was done in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Xerox Palo Alto Labs in the early 1980s. It was nonmalicious, searching for idle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systems to use to run a computationally intensive task.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973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To replicate itself, a worm uses some means to access remote systems. These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include the following, most of which are still seen in active use [SYMA11]: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Electronic mail or instant messenger facility: A worm e-mails a copy of itself to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other systems, or sends itself as an attachment via an of instant message service,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so that its code is run when the e-mail or attachment is received or viewed.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File sharing: A worm either creates a copy of itself or infects other suitable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files as a virus on removable media such as a USB drive; it then executes when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the drive is connected to another system using the autorun mechanism by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exploiting some software vulnerability, or when a user opens the infected file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on the target system.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Remote execution capability: A worm executes a copy of itself on another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system, either by using an explicit remote execution facility or by exploiting a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program flaw in a network service to subvert its operations (as we discuss in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Chapters 10 and 11 ).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Remote file access or transfer capability: A worm uses a remote file access or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transfer service to another system to copy itself from one system to the other,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where users on that system may then execute it.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Remote login capability: A worm logs onto a remote system as a user and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then uses commands to copy itself from one system to the other, where it then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executes.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The new copy of the worm program is then run on the remote system where, in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addition to any payload functions that it performs on that system, it continues to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propagate.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A worm typically uses the same phases as a computer virus: dormant, propagation,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triggering, and execution. The propagation phase generally performs the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following functions: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Search for appropriate access mechanisms to other systems to infect by examining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host tables, address books, buddy lists, trusted peers, and other similar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repositories of remote system access details; by scanning possible target host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addresses; or by searching for suitable removable media devices to use.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• Use the access mechanisms found to transfer a copy of itself to the remote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system, and cause the copy to be run.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The worm may also attempt to determine whether a system has previously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been infected before copying itself to the system. In a multiprogramming system,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it can also disguise its presence by naming itself as a system process or using some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other name that may not be noticed by a system operator. More recent worms can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even inject their code into existing processes on the system, and run using additional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Arial" charset="0"/>
                <a:ea typeface="ＭＳ Ｐゴシック" pitchFamily="34" charset="-128"/>
              </a:rPr>
              <a:t>threads in that process, to further disguise their presence.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75C67-FA58-4E8E-8E4B-77DA34CC752F}" type="slidenum">
              <a:rPr lang="en-AU" smtClean="0">
                <a:ea typeface="ＭＳ Ｐゴシック" pitchFamily="34" charset="-128"/>
              </a:rPr>
              <a:pPr>
                <a:defRPr/>
              </a:pPr>
              <a:t>24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558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first function in the propagation phase for a network worm is for it to search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other systems to infect, a process known as scanning  or fingerprinting.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worms, which exploit software vulnerabilities in remotely accessible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services, it must identify potential systems running the vulnerable service, and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infect them. Then, typically, the worm code now installed on the infected machines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repeats the same scanning process, until a large distributed network of infected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machines is created.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[MIRK04] lists the following types of network address scanning strategies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worm can use: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Random:  Each compromised host probes random addresses in the IP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space, using a different seed. This technique produces a high volume of Internet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traffic, which may cause generalized disruption even before the actual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is launched.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Hit-List:  The attacker first compiles a long list of potential vulnerable machines.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can be a slow process done over a long period to avoid detection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underway. Once the list is compiled, the attacker begins infecting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machines on the list. Each infected machine is provided with a portion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list to scan. This strategy results in a very short scanning period, which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make it difficult to detect that infection is taking place.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Topological:  This method uses information contained on an infected victim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machine to find more hosts to scan.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Local subnet:  If a host can be infected behind a firewall, that host then looks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targets in its own local network. The host uses the subnet address structure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find other hosts that would otherwise be protected by the firewall.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840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49FA1-6FDE-40CE-AEFA-F2B00FBB67D7}" type="slidenum">
              <a:rPr lang="en-AU" smtClean="0">
                <a:ea typeface="ＭＳ Ｐゴシック" pitchFamily="34" charset="-128"/>
              </a:rPr>
              <a:pPr>
                <a:defRPr/>
              </a:pPr>
              <a:t>26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[ZOU05] describes a model for worm propagation based on an analysis of network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 attacks at that time. The speed of propagation and the total number of hosts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infected depend on a number of factors, including the mode of propagation,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vulnerability or vulnerabilities exploited, and the degree of similarity to preceding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attacks. For the latter factor, an attack that is a variation of a recent previous attack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may be countered more effectively than a more novel attack. Figure 6.4 shows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dynamics for one typical set of parameters. Propagation proceeds through three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phases. In the initial phase, the number of hosts increases exponentially. To see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that this is so, consider a simplified case in which a worm is launched from a single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host and infects two nearby hosts. Each of these hosts infects two more hosts,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so on. This results in exponential growth. After a time, infecting hosts waste some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time attacking already infected hosts, which reduces the rate of infection. During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this middle phase, growth is approximately linear, but the rate of infection is rapid.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When most vulnerable computers have been infected, the attack enters a slow finish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phase as the worm seeks out those remaining hosts that are difficult to identify.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Clearly, the objective in countering a worm is to catch the worm in its slow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start phase, at a time when few hosts have been infected.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774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D72DD-D89B-4FEF-9CC6-1A8370D21FDA}" type="slidenum">
              <a:rPr lang="en-AU"/>
              <a:pPr/>
              <a:t>27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well-designed worm can spread rapidly and infect massive numbers of hosts.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useful to have a general model for the rate of worm propagation. Computer viruses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worms exhibit similar self-replication and propagation behavior to biological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viruses. Thus we can look to classic epidemic models for understanding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virus and worm propagation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6.3 shows the dynamics of worm propagation using this model. Propagation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proceeds through three phases. In the initial phase, the number of hosts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 exponentially. To see that this is so, consider a simplified case in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worm is launched from a single host and infects two nearby hosts. Each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hosts infects two more hosts, and so on. This results in exponential growth.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time, infecting hosts waste some time attacking already infected hosts,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reduces the rate of infection. During this middle phase, growth is approximately linear,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the rate of infection is rapid. When most vulnerable computers have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infected, the attack enters a slow finish phase as the worm seeks out those remaining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hosts that are difficult to identify.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Clearly, the objective in countering a worm is to catch the worm in its slow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start phase, at a time when few hosts have been infected.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et al [ZOU05] describe a model for worm propagation based on an analysis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network worm attacks at that time. The speed of propagation and the total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hosts infected depend on a number of factors, including the mode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propagation, the vulnerability or vulnerabilities exploited, and the degree of similarity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preceding attacks. For the latter factor, an attack that is a variation of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previous attack may be countered more effectively than a more novel attack.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Zou’s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model agrees closely with Figure 6.3.</a:t>
            </a:r>
          </a:p>
          <a:p>
            <a:endParaRPr lang="en-US" dirty="0" smtClean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356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0AB6C4-C4D5-4FF2-90BE-B7B6EE6FE87F}" type="slidenum">
              <a:rPr lang="en-AU" smtClean="0">
                <a:ea typeface="ＭＳ Ｐゴシック" pitchFamily="34" charset="-128"/>
              </a:rPr>
              <a:pPr>
                <a:defRPr/>
              </a:pPr>
              <a:t>28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Arguably, the earliest significant, and hence well-known, worm infection was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released onto the Internet by Robert Morris in 1988 [ORMA03]. The Morris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 was designed to spread on UNIX systems and used a number of different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techniques for propagation. When a copy began execution, its first task was to discover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other hosts known to this host that would allow entry from this host.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 performed this task by examining a variety of lists and tables, including system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tables that declared which other machines were trusted by this host, users’ mail forwarding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files, tables by which users gave themselves permission for access to remote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accounts, and from a program that reported the status of network connections. For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each discovered host, the worm tried a number of methods for gaining access: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1. It attempted to log on to a remote host as a legitimate user. In this method,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worm first attempted to crack the local password file and then used the discovered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passwords and corresponding user IDs. The assumption was that many users would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use the same password on different systems. To obtain the passwords, the worm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ran a password-cracking program that tried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a. Each user’s account name and simple permutations of it</a:t>
            </a: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b. A list of 432 built-in passwords that Morris thought to be likely candidates 1</a:t>
            </a: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c. All the words in the local system dictionary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2. It exploited a bug in the UNIX finger protocol, which reports the whereabouts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a remote user.</a:t>
            </a:r>
          </a:p>
          <a:p>
            <a:pPr eaLnBrk="1" hangingPunct="1"/>
            <a:endParaRPr lang="en-US" b="1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smtClean="0">
                <a:latin typeface="Arial" charset="0"/>
                <a:ea typeface="ＭＳ Ｐゴシック" pitchFamily="34" charset="-128"/>
              </a:rPr>
              <a:t>3. It exploited a trapdoor in the debug option of the remote process that receives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sends mail.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If any of these attacks succeeded, the worm achieved communication with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operating system command interpreter. It then sent this interpreter a short bootstrap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program, issued a command to execute that program, and then logged off.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 bootstrap program then called back the parent program and downloaded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remainder of the worm. The new worm was then executed.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2124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4B8D44-E766-4CA4-B100-1D2C70111A00}" type="slidenum">
              <a:rPr lang="en-AU" smtClean="0">
                <a:ea typeface="ＭＳ Ｐゴシック" pitchFamily="34" charset="-128"/>
              </a:rPr>
              <a:pPr>
                <a:defRPr/>
              </a:pPr>
              <a:t>29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Melissa e-mail worm that appeared in 1998 was the first of a new generation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malware that included aspects of virus, worm, and Trojan in one package [CASS01].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Melissa made use of a Microsoft Word macro embedded in an attachment. If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recipient opens the e-mail attachment, the Word macro is activated. Then it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sends itself to everyone on the mailing list in the user’s e-mail package, propagating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as a worm; and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2. does local damage on the user’s system, including disabling some security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tools, and also copying itself into other documents, propagating as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virus; and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3. if a trigger time was seen, it displayed a Simpson quote as its payload.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1999, a more powerful version of this e-mail virus appeared. This version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could be activated merely by opening an e-mail that contains the virus, rather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than by opening an attachment. The virus uses the Visual Basic scripting language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supported by the e-mail package.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Melissa propagates itself as soon as it is activated (either by opening an e-mail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attachment or by opening the e-mail) to all of the e-mail addresses known to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infected host. As a result, whereas viruses used to take months or years to propagate,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next generation of malware could do so in hours. [CASS01] notes that it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took only three days for Melissa to infect over 100,000 computers, compared to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months it took the Brain virus to infect a few thousand computers a decade before.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makes it very difficult for anti-virus software to respond to new attacks before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much damage is done.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Code Red worm first appeared in July 2001. Code Red exploits a security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hole in the Microsoft Internet Information Server (IIS) to penetrate and spread.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It also disables the system file checker in Windows. The worm probes random IP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addresses to spread to other hosts. During a certain period of time, it only spreads.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It then initiates a denial-of-service attack against a government Web site by flooding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site with packets from numerous hosts. The worm then suspends activities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reactivates periodically. In the second wave of attack, Code Red infected nearly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360,000 servers in 14 hours. In addition to the havoc it caused at the targeted server,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Code Red consumed enormous amounts of Internet capacity, disrupting service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[MOOR02].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Code Red II is another, distinct, variant that first appeared in August 2001,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also targeted Microsoft IIS. It tried to infect systems on the same subnet as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infected system. Also, this newer worm installs a backdoor, allowing a hacker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remotely execute commands on victim computers.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worm that appeared in September 2001 also has worm, virus,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mobile code characteristics. It spread using a variety of distribution methods: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E-mail: A user on a vulnerable host opens an infected e-mail attachment;</a:t>
            </a: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looks for e-mail addresses on the host and then sends copies of itself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those addresses.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Windows shares: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scans hosts for unsecured Windows file shares; it can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then use NetBIOS86 as a transport mechanism to infect files on that host in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hopes that a user will run an infected file, which will activate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that host.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Web servers: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scans Web servers, looking for known vulnerabilities in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Microsoft IIS. If it finds a vulnerable server, it attempts to transfer a copy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itself to the server and infects it and its files.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Web clients: If a vulnerable Web client visits a Web server that has been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infected by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, the client’s workstation will become infected.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Backdoors: If a workstation was infected by earlier worms, such as “Code Red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II,” then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Nimda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will use the backdoor access left by these earlier infections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access the system.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early 2003, the SQL Slammer worm appeared. This worm exploited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buffer overflow vulnerability in Microsoft SQL server. The Slammer was extremely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compact and spread rapidly, infecting 90% of vulnerable hosts within 10 minutes.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rapid spread caused significant congestion on the Internet.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Late 2003 saw the arrival of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Sobig.F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worm, which exploited open proxy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servers to turn infected machines into spam engines. At its peak,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Sobig.F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reportedly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accounted for one in every 17 messages and produced more than one million copies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itself within the first 24 hours.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Mydoom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is a mass-mailing e-mail worm that appeared in 2004. It followed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growing trend of installing a backdoor in infected computers, thereby enabling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hackers to gain remote access to data such as passwords and credit card numbers.</a:t>
            </a: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Mydoom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replicated up to 1,000 times per minute and reportedly flooded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Internet with 100 million infected messages in 36 hours.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Warezov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family of worms appeared in 2006 [KIRK06]. When the worm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is launched, it creates several executables in system directories and sets itself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run every time Windows starts by creating a registry entry.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Warezov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scans several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types of files for e-mail addresses and sends itself as an e-mail attachment. Some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variants are capable of downloading other malware, such as Trojan horses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adware. Many variants disable security-related products and/or disable their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updating capability.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Conficker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(or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Downadup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) worm was first detected in November 2008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spread quickly to become one of the most widespread infections since SQL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Slammer in 2003 [LAWT09]. It spread initially by exploiting a Windows buffer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overflow vulnerability, though later versions could also spread via USB drives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network file shares. In 2010, it still comprised the second most common family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malware observed by Symantec [SYMA11], even though patches were available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from Microsoft to close the main vulnerabilities it exploits.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2010,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Stuxnet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worm was detected, though it had been spreading quietly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for some time previously [CHEN11]. Unlike many previous worms, it deliberately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restricted its rate of spread to reduce its chance of detection. It also targeted industrial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control systems, most likely those associated with the Iranian nuclear program,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with the likely aim of disrupting the operation of their equipment. It supported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range of propagation mechanisms, including via USB drives, network file shares,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using no less than four unknown, zero-day vulnerability exploits. Considerable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debate resulted from the size and complexity of its code, the use of an unprecedented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four zero-day exploits, and the cost and effort apparent in its development.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There are claims that it appears to be the first serious use of a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cyberwarfare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weapon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against a nation’s physical infrastructure. The researchers at Symantec who analyzed</a:t>
            </a: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Stuxnet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noted that while they were expecting to find espionage, they never expected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 see malware with targeted sabotage as its aim. As a result, greater attention is now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being directed at the use of malware as a weapon by a number of nations.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992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FC3544-D251-4519-A996-CFA606CB013E}" type="slidenum">
              <a:rPr lang="en-AU" smtClean="0">
                <a:ea typeface="ＭＳ Ｐゴシック" pitchFamily="34" charset="-128"/>
              </a:rPr>
              <a:pPr>
                <a:defRPr/>
              </a:pPr>
              <a:t>30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state of the art in worm technology includes the following: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Multiplatform: Newer worms are not limited to Windows machines but can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attack a variety of platforms, especially the popular varieties of UNIX; or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exploit macro or scripting languages supported in popular document types.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Multi-exploit: New worms penetrate systems in a variety of ways, using exploits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against Web servers, browsers, e-mail, file sharing, and other network-based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applications; or via shared media.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Ultrafast spreading: Exploit various techniques to optimize the rate of spread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a worm to maximize its likelihood of locating as many vulnerable machines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as possible in a short time period.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Polymorphic: To evade detection, skip past filters, and foil real-time analysis,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worms adopt the virus polymorphic technique. Each copy of the worm has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new code generated on the fly using functionally equivalent instructions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encryption techniques.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Metamorphic: In addition to changing their appearance, metamorphic worms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have a repertoire of behavior patterns that are unleashed at different stages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propagation.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Transport vehicles: Because worms can rapidly compromise a large number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systems, they are ideal for spreading a wide variety of malicious payloads, such as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distributed denial-of-service bots, rootkits, spam e-mail generators, and spyware.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Zero-day exploit : To achieve maximum surprise and distribution, a worm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should exploit an unknown vulnerability that is only discovered by the general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network community when the worm is launched.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726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-65" charset="-128"/>
              </a:rPr>
              <a:t>The terminology in this area presents problems because of a lack of universal agreement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-65" charset="-128"/>
              </a:rPr>
              <a:t>on all of the terms and because some of the categories overlap. Table 6.1 is a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-65" charset="-128"/>
              </a:rPr>
              <a:t>useful guide to some of the terms in use.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04FC2A-5826-4C2F-BB27-3AEA69C3C42B}" type="slidenum">
              <a:rPr lang="en-AU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153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Mobile code refers to programs (e.g., script, macro, or other portable instruction)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that can be shipped unchanged to a heterogeneous collection of platforms and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execute with identical semantics [JANS01].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Mobile code is transmitted from a remote system to a local system and then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executed on the local system without the user’s explicit instruction [NIST05]. Mobile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code often acts as a mechanism for a virus, worm, or Trojan horse to be transmitted to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user’s workstation. In other cases, mobile code takes advantage of vulnerabilities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to perform its own exploits, such as unauthorized data access or root compromise.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Popular vehicles for mobile code include Java applets, ActiveX, JavaScript, and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VBScript. The most common ways of using mobile code for malicious operations on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local system are cross-site scripting, interactive and dynamic Web sites, e-mail attachments,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and downloads from untrusted sites or of untrusted software.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60D1C-0893-44AC-B59D-F7FDB8141DC3}" type="slidenum">
              <a:rPr lang="en-AU" smtClean="0">
                <a:ea typeface="ＭＳ Ｐゴシック" pitchFamily="34" charset="-128"/>
              </a:rPr>
              <a:pPr>
                <a:defRPr/>
              </a:pPr>
              <a:t>34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608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Worms first appeared on mobile phones with the discovery of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Cabir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worm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2004, and then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Lasco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and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CommWarrior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in 2005. These worms communicate through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Bluetooth wireless connections or via the multimedia messaging service (MMS).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target is the smartphone, which is a mobile phone that permits users to install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software applications from sources other than the cellular network operator. All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these early mobile worms targeted mobile phones using the Symbian operating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system. More recent malware targets Android and iPhone systems. Mobile phone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malware can completely disable the phone, delete data on the phone, or force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device to send costly messages to premium-priced numbers.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CommWarrior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worm replicates by means of Bluetooth to other phones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 the receiving area. It also sends itself as an MMS file to numbers in the phone’s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address book and in automatic replies to incoming text messages and MMS messages.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 addition, it copies itself to the removable memory card and inserts itself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into the program installation files on the phone.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3812A8-08CB-4759-BC88-BAF2FFFE6311}" type="slidenum">
              <a:rPr lang="en-AU" smtClean="0">
                <a:ea typeface="ＭＳ Ｐゴシック" pitchFamily="34" charset="-128"/>
              </a:rPr>
              <a:pPr>
                <a:defRPr/>
              </a:pPr>
              <a:t>35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630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Another approach to exploiting software vulnerabilities involves the exploit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bugs in user applications to install malware. One common approach to this exploits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browser vulnerabilities so that when the user views a Web page controlled by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attacker, it contains code that exploits the browser bug to download and install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malware on the system without the user’s knowledge or consent. This is known as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drive-by-download and is a common exploit in recent attack kits. In most cases,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this malware does not actively propagate as a worm does, but rather waits for unsuspecting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users to visit the malicious Web page in order to spread to their systems.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Related variants can exploit bugs in common e-mail clients, such as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Klez</a:t>
            </a: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mass-mailing worm seen in October 2001, which targeted a bug in the HTML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handling in Microsoft’s Outlook and Outlook Express programs to automatically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run itself. Or, such malware may target common PDF viewers to also download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install malware without the user’s consent when they view a malicious PDF document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[STEV11]. Such documents may be spread by spam e-mail, or be part of 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targeted phishing attack, as we discuss next.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AE5B7-9724-4A71-9F70-062E8F20ECD1}" type="slidenum">
              <a:rPr lang="en-AU" smtClean="0">
                <a:ea typeface="ＭＳ Ｐゴシック" pitchFamily="34" charset="-128"/>
              </a:rPr>
              <a:pPr>
                <a:defRPr/>
              </a:pPr>
              <a:t>36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111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Clickjacking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also known as a user-interface  (UI) redress attack , is a vulnerability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by an attacker to collect an infected user’s clicks. The attacker can force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to do a variety of things from adjusting the user’s computer settings to unwittingly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sending the user to Web sites that might have malicious code. Also, by taking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advantage of Adobe Flash or JavaScript, an attacker could even place a button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under or over a legitimate button, making it difficult for users to detect. A typical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uses multiple transparent or opaque layers to trick a user into clicking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button or link on another page when they were intending to click on the top level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page. Thus, the attacker is hijacking clicks meant for one page and routing them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page, most likely owned by another application, domain, or both.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similar technique, keystrokes can also be hijacked. With a carefully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crafted combination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stylesheets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iframes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and text boxes, a user can be led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believe they are typing in the password to their email or bank account, but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instead typing into an invisible frame controlled by the attacker.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is a wide variety of techniques for accomplishing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clickjacking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new techniques are developed as defenses to older techniques are put in place.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[NIEM11] and [STON10] are useful discussions.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373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final category of malware propagation we consider involves social engineering,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“tricking” users to assist in the compromise of their own systems or personal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information. This can occur when a user views and responds to some SPAM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e-mail, or permits the installation and execution of some Trojan horse program or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scripting code.</a:t>
            </a:r>
          </a:p>
          <a:p>
            <a:pPr>
              <a:lnSpc>
                <a:spcPct val="90000"/>
              </a:lnSpc>
            </a:pPr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latin typeface="Arial" charset="0"/>
                <a:ea typeface="ＭＳ Ｐゴシック" pitchFamily="34" charset="-128"/>
              </a:rPr>
              <a:t>Spam (Unsolicited Bulk) E-Mail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With the explosive growth of the Internet over the last few decades, the widespread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use of e-mail, and the extremely low cost required to send large volumes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of e-mail, has come the rise of unsolicited bulk e-mail, commonly known as spam.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A number of recent estimates suggest that spam e-mail may account for 90% or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more of all e-mail sent. This imposes significant costs on both the network infrastructure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needed to relay this traffic, and on users who need to filter their legitimate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e-mails out of this flood. In response to this explosive growth, there has been the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equally rapid growth of the anti-spam industry that provides products to detect and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filter spam e-mails. This has led to an arms race between the spammers devising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techniques to sneak their content through, and with the defenders efforts to block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them [KREI09].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While some spam is sent from legitimate mail servers, most recent spam is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sent by botnets using compromised user systems, as we discuss in Section 6.6 . 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significant portion of spam e-mail content is just advertising, trying to convince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recipient to purchase some product online, such as pharmaceuticals, or used 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scams, such as stock scams or money mule job ads. But spam is also a significant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carrier of malware. The e-mail may have an attached document, which, if opened,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may exploit a software vulnerability to install malware on the user’s system, as we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discussed in the previous section. Or, it may have an attached Trojan horse program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or scripting code that, if run, also installs malware on the user’s system. Some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avoid the need for user agreement by exploiting a software vulnerability 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order to install themselves, as we discuss next. Finally the spam may be used in 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phishing attack, typically directing the user either to a fake Web site that mirrors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some legitimate service, such as an online banking site, where it attempts to capture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user’s login and password details; or to complete some form with sufficient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personal details to allow the attacker to impersonate the user in an identity theft.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All of these uses make spam e-mails a significant security concern. However, 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many cases, it requires the user’s active choice to view the e-mail and any attached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document, or to permit the installation of some program, in order for the compromise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to occur.</a:t>
            </a:r>
          </a:p>
          <a:p>
            <a:pPr>
              <a:lnSpc>
                <a:spcPct val="90000"/>
              </a:lnSpc>
            </a:pPr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latin typeface="Arial" charset="0"/>
                <a:ea typeface="ＭＳ Ｐゴシック" pitchFamily="34" charset="-128"/>
              </a:rPr>
              <a:t>Trojan Horses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A Trojan horse 2 is a useful, or apparently useful, program or utility containing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hidden code that, when invoked, performs some unwanted or harmful function.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Trojan horse programs can be used to accomplish functions indirectly that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attacker could not accomplish directly. For example, to gain access to sensitive,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personal information stored in the files of a user, an attacker could create a Trojan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horse program that, when executed, scans the user’s files for the desired sensitive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information and sends a copy of it to the attacker via a Web form or e-mail or text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message. The author could then entice users to run the program by incorporating it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into a game or useful utility program, and making it available via a known software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distribution site or app store. This approach has been used recently with utilities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that “claim” to be the latest anti-virus scanner, or security update, for systems, but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which are actually malicious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, often carrying payloads such as spyware that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searches for banking credentials. Hence, users need to take precautions to validate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source of any software they install.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Trojan horses fit into one of three models: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• Continuing to perform the function of the original program and additionally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performing a separate malicious activity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• Continuing to perform the function of the original program but modifying the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function to perform malicious activity (e.g., a Trojan horse version of a login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program that collects passwords) or to disguise other malicious activity (e.g., 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Trojan horse version of a process listing program that does not display certain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processes that are malicious)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• Performing a malicious function that completely replaces the function of the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original program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Some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avoid the requirement for user assistance by exploiting some software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vulnerability to enable their automatic installation and execution. In this they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share some features of a worm, but unlike it, they do not replicate. A prominent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example of such an attack was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Hydraq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Trojan used in Operation Aurora 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2009 and early 2010. This exploited a vulnerability in Internet Explorer to install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itself, and targeted several high-profile companies [SYMA11]. It was typically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distributed using either spam e-mail or via a compromised Web site using a “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driveby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download.”</a:t>
            </a:r>
          </a:p>
          <a:p>
            <a:pPr>
              <a:lnSpc>
                <a:spcPct val="90000"/>
              </a:lnSpc>
            </a:pPr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latin typeface="Arial" charset="0"/>
                <a:ea typeface="ＭＳ Ｐゴシック" pitchFamily="34" charset="-128"/>
              </a:rPr>
              <a:t>Mobile Phone Trojans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Mobile phone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also first appeared in 2004 with the discovery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Skuller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. As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with mobile worms, the target is the smartphone, and the early mobile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targeted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Symbian phones. More recently, a number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have been detected that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target Android phones and Apple iPhones.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In 2011, Google removed a number of apps from the Android Market that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were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containing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DroidDream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malware. This is a powerful zombie agent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that exploited vulnerabilities in some versions of Android used at this time to gain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full access to the system to monitor data and install additional code.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The tighter controls that Apple impose on their app store, mean that most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iPhone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trojans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seen to date target “jail-broken” phones, and are distributed via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unofficial sites. However a number of versions of the iPhone O/S included some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form of graphic or PDF vulnerability. Indeed these vulnerabilities were the main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means used to “jail-break” the phones. But they also provided a path that malware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could use to target the phones. While Apple has fixed a number of these vulnerabilities,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new variants continued to be discovered. This is yet another illustration of just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how difficult it is, for even well resourced organizations, to write secure software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within a complex system, such as an operating system. We return to this topic in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pitchFamily="34" charset="-128"/>
              </a:rPr>
              <a:t>Chapters 10 and 11 .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0087D-BBA0-4D1D-AAAD-EED8C490C087}" type="slidenum">
              <a:rPr lang="en-AU" smtClean="0">
                <a:ea typeface="ＭＳ Ｐゴシック" pitchFamily="34" charset="-128"/>
              </a:rPr>
              <a:pPr>
                <a:defRPr/>
              </a:pPr>
              <a:t>38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Once malware is active on the target system, the next concern is what actions it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will take on this system. That is, what payload does it carry. Some malware has 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nonexistent or nonfunctional payload. Its only purpose, either deliberate or due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accidental early release, is to spread. More commonly, it carries one or more payloads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that perform covert actions for the attacker.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 early payload seen in a number of viruses and worms resulted in data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destruction on the infected system when certain trigger conditions were met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[WEAV03]. A related payload is one that displays unwanted messages or content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on the user’s system when triggered. More seriously, another variant attempts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inflict real-world damage on the system. All of these actions target the integrity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computer system’s software or hardware, or of the user’s data. These changes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may not occur immediately, but only when specific trigger conditions are met that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satisfy their logic-bomb code.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Chernobyl virus is an early example of a destructive parasitic memory-resident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Windows-95 and 98 virus, that was first seen in 1998. It infects executable files when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they’re opened. And when a trigger date is reached, it deletes data on the infected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system by overwriting the first megabyte of the hard drive with zeroes, resulting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massive corruption of the entire file system. This first occurred on April 26, 1999,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when estimates suggest more than one million computers were affected.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Similarly,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Klez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mass-mailing worm is an early example of a destructive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worm infecting Windows-95 to XP systems, and was first seen in October 2001. It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spreads by e-mailing copies of itself to addresses found in the address book and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files on the system. It can stop and delete some anti-virus programs running on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system. On trigger dates, being the 13th of several months each year, it causes files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on the local hard drive to become empty.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As an alternative to just destroying data, some malware encrypts the user’s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data, and demands payment in order to access the key needed to recover this information.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This is sometimes known as </a:t>
            </a:r>
            <a:r>
              <a:rPr lang="en-US" sz="1100" b="1" dirty="0" err="1">
                <a:latin typeface="Arial" charset="0"/>
                <a:ea typeface="ＭＳ Ｐゴシック" pitchFamily="34" charset="-128"/>
              </a:rPr>
              <a:t>ransomware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 . The PC Cyborg Trojan seen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1989 was an early example of this. However, around mid-2006, a number of worms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and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trojans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appeared, such as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Gpcode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Trojan, that used public-key cryptography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with increasingly larger key sizes to encrypt data. The user needed to pay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ransom, or to make a purchase from certain sites, in order to receive the key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decrypt this data. While earlier instances used weaker cryptography that could be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cracked without paying the ransom, the later versions using public-key cryptography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with large key sizes could not be broken this way.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C090EE-F55D-49DE-8B9F-561DA467D9C5}" type="slidenum">
              <a:rPr lang="en-AU" smtClean="0">
                <a:ea typeface="ＭＳ Ｐゴシック" pitchFamily="34" charset="-128"/>
              </a:rPr>
              <a:pPr>
                <a:defRPr/>
              </a:pPr>
              <a:t>39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37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further variant of system corruption payloads aims to cause damage to physical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equipment. The infected system is clearly the device most easily targeted.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Chernobyl virus mentioned above not only corrupts data, but attempts to rewrite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BIOS code used to initially boot the computer. If it is successful, the boot process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fails, and the system is unusable until the BIOS chip is either re-programmed or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replaced.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More recently,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Stuxnet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worm that we discussed previously targets some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specific industrial control system software as its key payload [CHEN11]. If control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systems using certain Siemens industrial control software with a specific configuration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of devices are infected, then the worm replaces the original control code with code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that deliberately drives the controlled equipment outside its normal operating range,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resulting in the failure of the attached equipment. The centrifuges used in the Iranian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uranium enrichment program were strongly suspected as the target, with reports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much higher than normal failure rates observed in them over the period when this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worm was active. As noted in our earlier discussion, this has raised concerns over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use of sophisticated targeted malware for industrial sabotage.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key component of data corrupting malware is the logic bomb. The logic bomb is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code embedded in the malware that is set to “explode” when certain conditions are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met. Examples of conditions that can be used as triggers for a logic bomb are the presence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or absence of certain files or devices on the system, a particular day of the week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or date, a particular version or configuration of some software, or a particular user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running the application. Once triggered, a bomb may alter or delete data or entire files,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cause a machine halt, or do some other damage. All of the examples we describe in this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section include such code.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striking example of how logic bombs can be employed was the case of Tim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Lloyd, who was convicted of setting a logic bomb that cost his employer, Omega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Engineering, more than $10 million, derailed its corporate growth strategy,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eventually led to the layoff of 80 workers [GAUD00]. Ultimately, Lloyd was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sentenced to 41 months in prison and ordered to pay $2 million in restitution.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3F8985-7B45-4AEF-9BD8-0736D5F1D668}" type="slidenum">
              <a:rPr lang="en-AU" smtClean="0">
                <a:ea typeface="ＭＳ Ｐゴシック" pitchFamily="34" charset="-128"/>
              </a:rPr>
              <a:pPr>
                <a:defRPr/>
              </a:pPr>
              <a:t>40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382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758879-5F8B-4A09-B45C-8996601C2E97}" type="slidenum">
              <a:rPr lang="en-AU" smtClean="0">
                <a:ea typeface="ＭＳ Ｐゴシック" pitchFamily="34" charset="-128"/>
              </a:rPr>
              <a:pPr>
                <a:defRPr/>
              </a:pPr>
              <a:t>41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next category of payload we discuss is where the malware subverts the computational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network resources of the infected system for use by the attacker.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Such a system is known as a bot (robot), zombie or drone, and secretly takes over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another Internet-attached computer and then uses that computer to launch or manage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attacks that are difficult to trace to the bot’s creator. The bot is typically planted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on hundreds or thousands of computers belonging to unsuspecting third parties.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collection of bots often is capable of acting in a coordinated manner; such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collection is referred to as a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botnet . This type of payload attacks the integrity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availability of the infected system.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Uses of Bots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[HONE05] lists the following uses of bots: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Distributed denial-of-service (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) attacks: A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attack is an attack 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computer system or network that causes a loss of service to users. We examine</a:t>
            </a: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attacks in Chapter 7 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Spamming: With the help of a botnet and thousands of bots, an attacker is able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 send massive amounts of bulk e-mail (spam).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Sniffing traffic: Bots can also use a packet sniffer to watch for interesting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cleartext</a:t>
            </a:r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data passing by a compromised machine. The sniffers are mostly used to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retrieve sensitive information like usernames and passwords.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Keylogging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: If the compromised machine uses encrypted communication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channels (e.g. HTTPS or POP3S), then just sniffing the network packets 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victim’s computer is useless because the appropriate key to decrypt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packets is missing. But by using a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keylogger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, which captures keystrokes on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infected machine, an attacker can retrieve sensitive information.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Spreading new malware: Botnets are used to spread new bots. This is very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easy since all bots implement mechanisms to download and execute a file via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HTTP or FTP. A botnet with 10,000 hosts that acts as the start base for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worm or mail virus allows very fast spreading and thus causes more harm.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Installing advertisement add-ons and browser helper objects (BHOs): Botnets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can also be used to gain financial advantages. This works by setting up a fake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Web site with some advertisements: The operator of this Web site negotiates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deal with some hosting companies that pay for clicks on ads. With the help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botnet, these clicks can be “automated” so that instantly a few thousand bots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click on the pop-ups. This process can be further enhanced if the bot hijacks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start-page of a compromised machine so that the “clicks” are executed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each time the victim uses the browser.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Attacking IRC chat networks: Botnets are also used for attacks against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Internet Relay Chat (IRC) networks. Popular among attackers is especially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so-called clone attack: In this kind of attack, the controller orders each bot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 connect a large number of clones to the victim IRC network. The victim 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flooded by service requests from thousands of bots or thousands of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channeljoins</a:t>
            </a:r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by these cloned bots. In this way, the victim IRC network is brought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down, similar to a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attack.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Manipulating online polls/games: Online polls/games are getting more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more attention and it is rather easy to manipulate them with botnets. Since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every bot has a distinct IP address, every vote will have the same credibility as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vote cast by a real person. Online games can be manipulated in a similar way.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5045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The remote control facility is what distinguishes a bot from a worm. A worm propagates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itself and activates itself, whereas a bot is controlled from some central facility,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at least initially.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A typical means of implementing the remote control facility is on an IRC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server. All bots join a specific channel on this server and treat incoming messages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as commands. More recent botnets tend to avoid IRC mechanisms and use covert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communication channels via protocols such as HTTP. Distributed control mechanisms,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using peer-to-peer protocols, are also used, to avoid a single point of failure.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Once a communications path is established between a control module and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the bots, the control module can activate the bots. In its simplest form, the control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module simply issues command to the bot that causes the bot to execute routines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that are already implemented in the bot. For greater flexibility, the control module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can issue update commands that instruct the bots to download a file from some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Internet location and execute it. The bot in this latter case becomes a more general purpose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tool that can be used for multiple attacks.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BC8AA7-908C-44B0-AEC4-193A96BA27DA}" type="slidenum">
              <a:rPr lang="en-AU" smtClean="0">
                <a:ea typeface="ＭＳ Ｐゴシック" pitchFamily="34" charset="-128"/>
              </a:rPr>
              <a:pPr>
                <a:defRPr/>
              </a:pPr>
              <a:t>42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394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We now consider payloads where the malware gathers data stored on the infected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system for use by the attacker. A common target is the user’s login and password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credentials to banking, gaming, and related sites, which the attacker then uses to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impersonate the user to access these sites for gain. Less commonly, the payload may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target documents or system configuration details for the purpose of reconnaissance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or espionage. These attacks target the confidentiality of this information.</a:t>
            </a:r>
          </a:p>
          <a:p>
            <a:pPr>
              <a:lnSpc>
                <a:spcPct val="80000"/>
              </a:lnSpc>
            </a:pPr>
            <a:endParaRPr lang="en-US" sz="700" b="1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b="1" dirty="0">
                <a:latin typeface="Arial" charset="0"/>
                <a:ea typeface="ＭＳ Ｐゴシック" pitchFamily="34" charset="-128"/>
              </a:rPr>
              <a:t>Credential Theft, </a:t>
            </a:r>
            <a:r>
              <a:rPr lang="en-US" sz="700" b="1" dirty="0" err="1">
                <a:latin typeface="Arial" charset="0"/>
                <a:ea typeface="ＭＳ Ｐゴシック" pitchFamily="34" charset="-128"/>
              </a:rPr>
              <a:t>Keyloggers</a:t>
            </a:r>
            <a:r>
              <a:rPr lang="en-US" sz="700" b="1" dirty="0">
                <a:latin typeface="Arial" charset="0"/>
                <a:ea typeface="ＭＳ Ｐゴシック" pitchFamily="34" charset="-128"/>
              </a:rPr>
              <a:t>, and Spyware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Typically, users send their login and password credentials to banking, gaming,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related sites over encrypted communication channels (e.g., HTTPS or POP3S),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which protects them from capture by monitoring network packets. To bypass this,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an attacker can install a </a:t>
            </a:r>
            <a:r>
              <a:rPr lang="en-US" sz="700" b="1" dirty="0" err="1">
                <a:latin typeface="Arial" charset="0"/>
                <a:ea typeface="ＭＳ Ｐゴシック" pitchFamily="34" charset="-128"/>
              </a:rPr>
              <a:t>keylogger</a:t>
            </a:r>
            <a:r>
              <a:rPr lang="en-US" sz="700" b="1" dirty="0">
                <a:latin typeface="Arial" charset="0"/>
                <a:ea typeface="ＭＳ Ｐゴシック" pitchFamily="34" charset="-128"/>
              </a:rPr>
              <a:t> , which captures keystrokes on the infected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machine to allow an attacker to monitor this sensitive information. Since this would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result in the attacker receiving a copy of all text entered on the compromised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machine, </a:t>
            </a:r>
            <a:r>
              <a:rPr lang="en-US" sz="700" dirty="0" err="1">
                <a:latin typeface="Arial" charset="0"/>
                <a:ea typeface="ＭＳ Ｐゴシック" pitchFamily="34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34" charset="-128"/>
              </a:rPr>
              <a:t> typical implement some form of filtering mechanism that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only returns information close to desired keywords (e.g., “login” or “password” or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“paypal.com”).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In response to the use of </a:t>
            </a:r>
            <a:r>
              <a:rPr lang="en-US" sz="700" dirty="0" err="1">
                <a:latin typeface="Arial" charset="0"/>
                <a:ea typeface="ＭＳ Ｐゴシック" pitchFamily="34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34" charset="-128"/>
              </a:rPr>
              <a:t>, some banking and other sites switched to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using a graphical applet to enter critical information, such as passwords. Since these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do not use text entered via the keyboard, traditional </a:t>
            </a:r>
            <a:r>
              <a:rPr lang="en-US" sz="700" dirty="0" err="1">
                <a:latin typeface="Arial" charset="0"/>
                <a:ea typeface="ＭＳ Ｐゴシック" pitchFamily="34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34" charset="-128"/>
              </a:rPr>
              <a:t> do not capture this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information. In response, attackers developed more general </a:t>
            </a:r>
            <a:r>
              <a:rPr lang="en-US" sz="700" b="1" dirty="0">
                <a:latin typeface="Arial" charset="0"/>
                <a:ea typeface="ＭＳ Ｐゴシック" pitchFamily="34" charset="-128"/>
              </a:rPr>
              <a:t>spyware payloads,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which subvert the compromised machine to allow monitoring of a wide range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activity on the system. This may include monitoring the history and content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browsing activity, redirecting certain Web page requests to fake sites controlled by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the attacker, and dynamically modifying data exchanged between the browser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certain Web sites of interest. All of which can result in significant compromise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the user’s personal information.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The Zeus banking Trojan, created from its </a:t>
            </a:r>
            <a:r>
              <a:rPr lang="en-US" sz="700" dirty="0" err="1">
                <a:latin typeface="Arial" charset="0"/>
                <a:ea typeface="ＭＳ Ｐゴシック" pitchFamily="34" charset="-128"/>
              </a:rPr>
              <a:t>crimeware</a:t>
            </a:r>
            <a:r>
              <a:rPr lang="en-US" sz="700" dirty="0">
                <a:latin typeface="Arial" charset="0"/>
                <a:ea typeface="ＭＳ Ｐゴシック" pitchFamily="34" charset="-128"/>
              </a:rPr>
              <a:t> toolkit, is a prominent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example of such spyware that has been widely deployed in recent years [BINS10].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It steals banking and financial credentials using both a </a:t>
            </a:r>
            <a:r>
              <a:rPr lang="en-US" sz="700" dirty="0" err="1">
                <a:latin typeface="Arial" charset="0"/>
                <a:ea typeface="ＭＳ Ｐゴシック" pitchFamily="34" charset="-128"/>
              </a:rPr>
              <a:t>keylogger</a:t>
            </a:r>
            <a:r>
              <a:rPr lang="en-US" sz="700" dirty="0">
                <a:latin typeface="Arial" charset="0"/>
                <a:ea typeface="ＭＳ Ｐゴシック" pitchFamily="34" charset="-128"/>
              </a:rPr>
              <a:t> and capturing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possibly altering form data for certain Web sites. It is typically deployed using either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spam e-mails or via a compromised Web site in a “drive-by-download.”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E0D618-253B-4707-8567-39C30056FA4A}" type="slidenum">
              <a:rPr lang="en-AU" smtClean="0">
                <a:ea typeface="ＭＳ Ｐゴシック" pitchFamily="34" charset="-128"/>
              </a:rPr>
              <a:pPr>
                <a:defRPr/>
              </a:pPr>
              <a:t>43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485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43F52-D177-4209-AE4E-C8AFDA90E8C8}" type="slidenum">
              <a:rPr lang="en-AU" smtClean="0">
                <a:ea typeface="ＭＳ Ｐゴシック" pitchFamily="34" charset="-128"/>
              </a:rPr>
              <a:pPr>
                <a:defRPr/>
              </a:pPr>
              <a:t>4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number of authors attempt to classify malware, as shown in the survey and proposal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of [HANS04]. Although a range of aspects can be used, one useful approach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classifies malware into two broad categories, based first on how it spreads or propagates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reach the desired targets; and then on the actions or payloads it performs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once a target is reached.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self-contained programs run on the system such as worms, trojans,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trojans and spam e-mail, and malware that does, including viruses and worms.</a:t>
            </a:r>
          </a:p>
          <a:p>
            <a:pPr eaLnBrk="1" hangingPunct="1"/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656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Another approach used to capture a user’s login and password credentials is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include a URL in a spam e-mail that links to a fake Web site controlled by the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attacker, but which mimics the login page of some banking, gaming, or similar site.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is normally included in some message suggesting that urgent action is required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by the user to authenticate their account, to prevent it being locked. If the user 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careless, and doesn’t realize that they are being conned, then following the link and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supplying the requested details will certainly result in the attackers exploiting their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account using the captured credentials.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More generally, such a spam e-mail may direct a user to a fake Web site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controlled by the attacker, or to complete some enclosed form and return to an e-mail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accessible to the attacker, which is used to gather a range of private, personal, information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on the user. Given sufficient details, the attacker can then “assume” the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identity for the purpose of obtaining credit, or sensitive access to other resources.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is known as a </a:t>
            </a:r>
            <a:r>
              <a:rPr lang="en-US" sz="900" b="1" dirty="0">
                <a:latin typeface="Arial" charset="0"/>
                <a:ea typeface="ＭＳ Ｐゴシック" pitchFamily="34" charset="-128"/>
              </a:rPr>
              <a:t>phishing attack and exploits social engineering to leverage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trust by masquerading as communications from a trusted source [GOLD10].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Such general spam e-mails are typically widely distributed to very large numbers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of users, often via a botnet. While the content will not match appropriate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trusted sources for a significant fraction of the recipients, the attackers rely on it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reaching sufficient users of the named trusted source, a gullible portion of whom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will respond, for it to be profitable.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 more dangerous variant of this is the </a:t>
            </a:r>
            <a:r>
              <a:rPr lang="en-US" sz="900" b="1" dirty="0">
                <a:latin typeface="Arial" charset="0"/>
                <a:ea typeface="ＭＳ Ｐゴシック" pitchFamily="34" charset="-128"/>
              </a:rPr>
              <a:t>spear-phishing attack. This again is an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e-mail claiming to be from a trusted source. However, the recipients are carefully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researched by the attacker, and each e-mail is carefully crafted to suit its recipient specifically,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often quoting a range of information to convince them of its authenticity. This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greatly increases the likelihood of the recipient responding as desired by the attacker.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b="1" dirty="0">
                <a:latin typeface="Arial" charset="0"/>
                <a:ea typeface="ＭＳ Ｐゴシック" pitchFamily="34" charset="-128"/>
              </a:rPr>
              <a:t>Reconnaissance and Espionage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Credential theft and identity theft are special cases of a more general reconnaissance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payload, which aims to obtain certain types of desired information and return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to the attacker. These special cases are certainly the most common; however,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other targets are known. Operation Aurora in 2009 used a Trojan to gain access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to and potentially modify source code repositories at a range of high tech, security,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and defense contractor companies [SYMA11]. The </a:t>
            </a:r>
            <a:r>
              <a:rPr lang="en-US" sz="900" dirty="0" err="1">
                <a:latin typeface="Arial" charset="0"/>
                <a:ea typeface="ＭＳ Ｐゴシック" pitchFamily="34" charset="-128"/>
              </a:rPr>
              <a:t>Stuxnet</a:t>
            </a:r>
            <a:r>
              <a:rPr lang="en-US" sz="900" dirty="0">
                <a:latin typeface="Arial" charset="0"/>
                <a:ea typeface="ＭＳ Ｐゴシック" pitchFamily="34" charset="-128"/>
              </a:rPr>
              <a:t> worm discovered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in 2010 included capture of hardware and software configuration details in order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determine whether it had compromised the specific desired target systems. Early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versions of this worm returned this same information, which was then used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develop the attacks deployed in later versions [CHEN11].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364CB-3A61-406D-877C-4C26A2EBF967}" type="slidenum">
              <a:rPr lang="en-AU" smtClean="0">
                <a:ea typeface="ＭＳ Ｐゴシック" pitchFamily="34" charset="-128"/>
              </a:rPr>
              <a:pPr>
                <a:defRPr/>
              </a:pPr>
              <a:t>44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675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Another approach used to capture a user’s login and password credentials is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include a URL in a spam e-mail that links to a fake Web site controlled by the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attacker, but which mimics the login page of some banking, gaming, or similar site.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is normally included in some message suggesting that urgent action is required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by the user to authenticate their account, to prevent it being locked. If the user 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careless, and doesn’t realize that they are being conned, then following the link and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supplying the requested details will certainly result in the attackers exploiting their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account using the captured credentials.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More generally, such a spam e-mail may direct a user to a fake Web site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controlled by the attacker, or to complete some enclosed form and return to an e-mail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accessible to the attacker, which is used to gather a range of private, personal, information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on the user. Given sufficient details, the attacker can then “assume” the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identity for the purpose of obtaining credit, or sensitive access to other resources.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is known as a </a:t>
            </a:r>
            <a:r>
              <a:rPr lang="en-US" sz="900" b="1" dirty="0">
                <a:latin typeface="Arial" charset="0"/>
                <a:ea typeface="ＭＳ Ｐゴシック" pitchFamily="34" charset="-128"/>
              </a:rPr>
              <a:t>phishing attack and exploits social engineering to leverage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trust by masquerading as communications from a trusted source [GOLD10].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Such general spam e-mails are typically widely distributed to very large numbers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of users, often via a botnet. While the content will not match appropriate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trusted sources for a significant fraction of the recipients, the attackers rely on it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reaching sufficient users of the named trusted source, a gullible portion of whom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will respond, for it to be profitable.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 more dangerous variant of this is the </a:t>
            </a:r>
            <a:r>
              <a:rPr lang="en-US" sz="900" b="1" dirty="0">
                <a:latin typeface="Arial" charset="0"/>
                <a:ea typeface="ＭＳ Ｐゴシック" pitchFamily="34" charset="-128"/>
              </a:rPr>
              <a:t>spear-phishing attack. This again is an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e-mail claiming to be from a trusted source. However, the recipients are carefully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researched by the attacker, and each e-mail is carefully crafted to suit its recipient specifically,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often quoting a range of information to convince them of its authenticity. This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greatly increases the likelihood of the recipient responding as desired by the attacker.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900" b="1" dirty="0">
                <a:latin typeface="Arial" charset="0"/>
                <a:ea typeface="ＭＳ Ｐゴシック" pitchFamily="34" charset="-128"/>
              </a:rPr>
              <a:t>Reconnaissance and Espionage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Credential theft and identity theft are special cases of a more general reconnaissance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payload, which aims to obtain certain types of desired information and return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this to the attacker. These special cases are certainly the most common; however,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other targets are known. Operation Aurora in 2009 used a Trojan to gain access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to and potentially modify source code repositories at a range of high tech, security,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and defense contractor companies [SYMA11]. The </a:t>
            </a:r>
            <a:r>
              <a:rPr lang="en-US" sz="900" dirty="0" err="1">
                <a:latin typeface="Arial" charset="0"/>
                <a:ea typeface="ＭＳ Ｐゴシック" pitchFamily="34" charset="-128"/>
              </a:rPr>
              <a:t>Stuxnet</a:t>
            </a:r>
            <a:r>
              <a:rPr lang="en-US" sz="900" dirty="0">
                <a:latin typeface="Arial" charset="0"/>
                <a:ea typeface="ＭＳ Ｐゴシック" pitchFamily="34" charset="-128"/>
              </a:rPr>
              <a:t> worm discovered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in 2010 included capture of hardware and software configuration details in order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determine whether it had compromised the specific desired target systems. Early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versions of this worm returned this same information, which was then used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34" charset="-128"/>
              </a:rPr>
              <a:t>develop the attacks deployed in later versions [CHEN11].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364CB-3A61-406D-877C-4C26A2EBF967}" type="slidenum">
              <a:rPr lang="en-AU" smtClean="0">
                <a:ea typeface="ＭＳ Ｐゴシック" pitchFamily="34" charset="-128"/>
              </a:rPr>
              <a:pPr>
                <a:defRPr/>
              </a:pPr>
              <a:t>45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00463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final category of payload we discuss concerns techniques used by malware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hide its presence on the infected system, and to provide covert access to that system.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This type of payload also attacks the integrity of the infected system.</a:t>
            </a:r>
          </a:p>
          <a:p>
            <a:endParaRPr lang="en-US" sz="11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34" charset="-128"/>
              </a:rPr>
              <a:t>Backdoor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backdoor , also known as a trapdoor , is a secret entry point into a program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that allows someone who is aware of the backdoor to gain access without going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through the usual security access procedures. Programmers have used backdoors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legitimately for many years to debug and test programs; such a backdoor is called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maintenance hook . This usually is done when the programmer is developing an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application that has an authentication procedure, or a long setup, requiring the user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to enter many different values to run the application. To debug the program,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developer may wish to gain special privileges or to avoid all the necessary setup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authentication. The programmer may also want to ensure that there is a method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activating the program should something be wrong with the authentication procedure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that is being built into the application. The backdoor is code that recognizes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some special sequence of input or is triggered by being run from a certain user ID or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by an unlikely sequence of events.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Backdoors become threats when unscrupulous programmers use them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gain unauthorized access. The backdoor was the basic idea for the vulnerability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portrayed in the movie </a:t>
            </a:r>
            <a:r>
              <a:rPr lang="en-US" sz="1100" i="1" dirty="0">
                <a:latin typeface="Arial" charset="0"/>
                <a:ea typeface="ＭＳ Ｐゴシック" pitchFamily="34" charset="-128"/>
              </a:rPr>
              <a:t>War Games . Another example is that during the development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of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, penetration tests were conducted by an Air Force “tiger team”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(simulating adversaries). One tactic employed was to send a bogus operating system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update to a site running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. The update contained a Trojan horse that could be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activated by a backdoor and that allowed the tiger team to gain access. The threat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was so well implemented that the </a:t>
            </a:r>
            <a:r>
              <a:rPr lang="en-US" sz="1100" dirty="0" err="1">
                <a:latin typeface="Arial" charset="0"/>
                <a:ea typeface="ＭＳ Ｐゴシック" pitchFamily="34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34" charset="-128"/>
              </a:rPr>
              <a:t> developers could not find it, even after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they were informed of its presence [ENGE80].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 more recent times, a backdoor is usually implemented as a network service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listening on some non-standard port that the attacker can connect to and issue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commands through to be run on the compromised system.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It is difficult to implement operating system controls for backdoors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applications. Security measures must focus on the program development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software update activities, and on programs that wish to offer a network service.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72940-4081-4EDF-ABAB-7D30052605F8}" type="slidenum">
              <a:rPr lang="en-AU" smtClean="0">
                <a:ea typeface="ＭＳ Ｐゴシック" pitchFamily="34" charset="-128"/>
              </a:rPr>
              <a:pPr>
                <a:defRPr/>
              </a:pPr>
              <a:t>46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7639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C28D4-2890-4392-B50E-86AA63E64327}" type="slidenum">
              <a:rPr lang="en-AU" smtClean="0">
                <a:ea typeface="ＭＳ Ｐゴシック" pitchFamily="34" charset="-128"/>
              </a:rPr>
              <a:pPr>
                <a:defRPr/>
              </a:pPr>
              <a:t>47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rootkit is a set of programs installed on a system to maintain covert access to that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with administrator (or root) 3 privileges, while hiding evidence of its presence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to the greatest extent possible. This provides access to all the functions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services of the operating system. The rootkit alters the host’s standard functionality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a malicious and stealthy way. With root access, an attacker has complete control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the system and can add or change programs and files, monitor processes, send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receive network traffic, and get backdoor access on demand.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rootkit can make many changes to a system to hide its existence, making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it difficult for the user to determine that the rootkit is present and to identify what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changes have been made. In essence, a rootkit hides by subverting the mechanisms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that monitor and report on the processes, files, and registries on a computer.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911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A rootkit can be classified using the following characteristics: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Persistent: Activates each time the system boots. The rootkit must store code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in a persistent store, such as the registry or file system, and configure a method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by which the code executes without user intervention. This means it is easier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to detect, as the copy in persistent storage can potentially be scanned.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Memory based: Has no persistent code and therefore cannot survive a reboot.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However, because it is only in memory, it can be harder to detect.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User mode: Intercepts calls to APIs (application program interfaces) and modifies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returned results. For example, when an application performs a directory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listing, the return results don’t include entries identifying the files associated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with the rootkit.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Kernel mode: Can intercept calls to native APIs in kernel mode. 4 The rootkit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can also hide the presence of a malware process by removing it from the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kernel’s list of active processes.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Virtual machine based: This type of rootkit installs a lightweight virtual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machine monitor, and then runs the operating system in a virtual machine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above it. The rootkit can then transparently intercept and modify states and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events occurring in the virtualized system.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34" charset="-128"/>
              </a:rPr>
              <a:t>External mode: The malware is located outside the normal operation mode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of the targeted system, in BIOS or system management mode, where it can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directly access hardware.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This classification shows a continuing arms race between rootkit authors, who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exploit ever more stealthy mechanisms to hide their code, and those who develop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mechanisms to harden systems against such subversion, or to detect when it has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occurred. Much of this advance is associated with finding “layer-below” forms of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attack. The early rootkits worked in user mode, modifying utility programs and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libraries in order to hide their presence. The changes they made could be detected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by code in the kernel, as this operated in the layer below the user. Later-generation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34" charset="-128"/>
              </a:rPr>
              <a:t>rootkits used more stealthy techniques, as we discuss next.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243A80-D322-429E-8C88-5ABACAB05467}" type="slidenum">
              <a:rPr lang="en-AU" smtClean="0">
                <a:ea typeface="ＭＳ Ｐゴシック" pitchFamily="34" charset="-128"/>
              </a:rPr>
              <a:pPr>
                <a:defRPr/>
              </a:pPr>
              <a:t>48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2530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05BDEB-A903-4541-995B-55ADB2BEEC6C}" type="slidenum">
              <a:rPr lang="en-AU" smtClean="0">
                <a:ea typeface="ＭＳ Ｐゴシック" pitchFamily="34" charset="-128"/>
              </a:rPr>
              <a:pPr>
                <a:defRPr/>
              </a:pPr>
              <a:t>49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next generation of rootkits moved down a layer, making changes inside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kernel and co-existing with the operating systems code, in order to make their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detection much harder. Any “anti-virus” program would now be subject to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same “low-level” modifications that the rootkit uses to hide its presence. However,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methods were developed to detect these changes.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Programs operating at the user level interact with the kernel through system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calls. Thus, system calls are a primary target of kernel-level rootkits to achieve concealment.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As an example of how rootkits operate, we look at the implementation of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calls in Linux. In Linux, each system call is assigned a unique </a:t>
            </a:r>
            <a:r>
              <a:rPr lang="en-US" i="1" dirty="0" err="1" smtClean="0">
                <a:latin typeface="Arial" charset="0"/>
                <a:ea typeface="ＭＳ Ｐゴシック" pitchFamily="34" charset="-128"/>
              </a:rPr>
              <a:t>syscall</a:t>
            </a:r>
            <a:r>
              <a:rPr lang="en-US" i="1" dirty="0" smtClean="0">
                <a:latin typeface="Arial" charset="0"/>
                <a:ea typeface="ＭＳ Ｐゴシック" pitchFamily="34" charset="-128"/>
              </a:rPr>
              <a:t> number 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When a user-mode process executes a system call, the process refers to the system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call by this number. The kernel maintains a system call table with one entry per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call routine; each entry contains a pointer to the corresponding routine. The</a:t>
            </a:r>
          </a:p>
          <a:p>
            <a:r>
              <a:rPr lang="en-US" dirty="0" err="1" smtClean="0">
                <a:latin typeface="Arial" charset="0"/>
                <a:ea typeface="ＭＳ Ｐゴシック" pitchFamily="34" charset="-128"/>
              </a:rPr>
              <a:t>syscall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number serves as an index into the system call table.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[LEVI06] lists three techniques that can be used to change system calls: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Modify the system call table: The attacker modifies selected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syscall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addresses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stored in the system call table. This enables the rootkit to direct a system call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away from the legitimate routine to the rootkit’s replacement. Figure 6.5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shows how the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knark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rootkit achieves this.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Modify system call table targets: The attacker overwrites selected legitimate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call routines with malicious code. The system call table is not changed.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Redirect the system call table: The attacker redirects references to the entire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call table to a new table in a new kernel memory location.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071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The ideal solution to the threat of malware is prevention: Do not allow malware to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get into the system in the first place, or block the ability of it to modify the system.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This goal is, in general, nearly impossible to achieve, although taking suitable countermeasures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to harden systems and users in preventing infection can significantly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reduce the number of successful malware attacks. [NIST05] suggests there are four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main elements of prevention: policy, awareness, vulnerability mitigation, and threat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mitigation. Having a suitable policy to address malware prevention provides a basis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for implementing appropriate preventative countermeasures.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One of the first countermeasures that should be employed is to ensure all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systems are as current as possible, with all patches applied, in order to reduce the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number of vulnerabilities that might be exploited on the system. The next is to set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appropriate access controls on the applications and data stored on the system, to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reduce the number of files that any user can access, and hence potentially infect or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corrupt, as a result of them executing some malware code. These measures directly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target the key propagation mechanisms used by worms, viruses, and some trojans.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We discuss them further in Chapter 12 when we discuss hardening operating s systems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and applications.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The third common propagation mechanism, which targets users in a social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engineering attack, can be countered using appropriate user awareness and training.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This aims to equip users to be more aware of these attacks, and less likely to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take actions that result in their compromise. [NIST05] provides examples of suitable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awareness issues. We return to this topic in Chapter 17 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If prevention fails, then technical mechanisms can be used to support the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following threat mitigation options: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Detection: Once the infection has occurred, determine that it has occurred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and locate the malware.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Identification: Once detection has been achieved, identify the specific malware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that has infected the system.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Removal: Once the specific malware has been identified, remove all traces of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malware virus from all infected systems so that it cannot spread further.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If detection succeeds but either identification or removal is not possible, then the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alternative is to discard any infected or malicious files and reload a clean backup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version. In the case of some particularly nasty infections, this may require a complete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wipe of all storage, and rebuild of the infected system from known clean media.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To begin, let us consider some requirements for effective malware countermeasures: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Generality: The approach taken should be able to handle a wide variety of attacks.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Timeliness: The approach should respond quickly so as to limit the number of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infected programs or systems and the consequent activity.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Resiliency: The approach should be resistant to evasion techniques employed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by attackers to hide the presence of their malware.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Minimal denial-of-service costs: The approach should result in minimal reduction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in capacity or service due to the actions of the countermeasure software,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and should not significantly disrupt normal operation.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Transparency: The countermeasure software and devices should not require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modification to existing (legacy) OSs, application software, and hardware.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• </a:t>
            </a:r>
            <a:r>
              <a:rPr lang="en-US" sz="300" b="1">
                <a:latin typeface="Arial" charset="0"/>
                <a:ea typeface="ＭＳ Ｐゴシック" pitchFamily="34" charset="-128"/>
              </a:rPr>
              <a:t>Global and local coverage: The approach should be able to deal with attack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sources both from outside and inside the enterprise network.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Achieving all these requirements often requires the use of multiple approaches.</a:t>
            </a:r>
          </a:p>
          <a:p>
            <a:pPr>
              <a:lnSpc>
                <a:spcPct val="80000"/>
              </a:lnSpc>
            </a:pPr>
            <a:endParaRPr lang="en-US" sz="30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Detection of the presence of malware can occur in a number of locations. It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may occur on the infected system, where some host-based “anti-virus” program is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running, monitoring data imported into the system, and the execution and behavior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of programs running on the system. Or, it may take place as part of the perimeter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security mechanisms used in an organization’s firewall and intrusion detection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systems (IDS). Lastly, detection may use distributed mechanisms that gather data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from both host-based and perimeter sensors, potentially over a large number of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networks and organizations, in order to obtain the largest scale view of the movement</a:t>
            </a:r>
          </a:p>
          <a:p>
            <a:pPr>
              <a:lnSpc>
                <a:spcPct val="80000"/>
              </a:lnSpc>
            </a:pPr>
            <a:r>
              <a:rPr lang="en-US" sz="300">
                <a:latin typeface="Arial" charset="0"/>
                <a:ea typeface="ＭＳ Ｐゴシック" pitchFamily="34" charset="-128"/>
              </a:rPr>
              <a:t>of malware. We now consider each of these approaches in more detail.</a:t>
            </a: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CD3FFF-90BA-44BC-A0A7-1A4400269153}" type="slidenum">
              <a:rPr lang="en-AU" smtClean="0">
                <a:ea typeface="ＭＳ Ｐゴシック" pitchFamily="34" charset="-128"/>
              </a:rPr>
              <a:pPr>
                <a:defRPr/>
              </a:pPr>
              <a:t>50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6043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first location where anti-virus software is used is on each end system. This gives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software the maximum access to information on not only the behavior of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malware as it interacts with the targeted system, but also the smallest overall view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of malware activity. The use of anti-virus software on personal computers is now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widespread, in part caused by the explosive growth in malware volume and activity.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Advances in virus and other malware technology, and in anti-virus technology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other countermeasures, go hand in hand. Early malware used relatively simple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easily detected code, and hence could be identified and purged with relatively simple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anti-virus software packages. As the malware arms race has evolved, both the malware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code and, necessarily, anti-virus software have grown more complex and sophisticated.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[STEP93] identifies four generations of anti-virus software: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First generation: simple scanners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Second generation: heuristic scanners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Third generation: activity traps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Fourth generation: full-featured protection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first-generation scanner requires a malware signature to identify the malware.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signature may contain “wildcards” but matches essentially the same structure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and bit pattern in all copies of the malware. Such signature-specific scanners are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limited to the detection of known malware. Another type of first-generation scanner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maintains a record of the length of programs and looks for changes in length as 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result of virus infection.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second-generation scanner does not rely on a specific signature. Rather,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scanner uses heuristic rules to search for probable malware instances. One class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such scanners looks for fragments of code that are often associated with malware.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For example, a scanner may look for the beginning of an encryption loop used in a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polymorphic virus and discover the encryption key. Once the key is discovered,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scanner can decrypt the malware to identify it, then remove the infection and return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program to service.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Another second-generation approach is integrity checking. A checksum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can be appended to each program. If malware alters or replaces some program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without changing the checksum, then an integrity check will catch this change.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To counter malware that is sophisticated enough to change the checksum when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it alters a program, an encrypted hash function can be used. The encryption key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is stored separately from the program so that the malware cannot generate a new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hash code and encrypt that. By using a hash function rather than a simpler checksum,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malware is prevented from adjusting the program to produce the same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hash code as before. If a protected list of programs in trusted locations is kept, this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approach can also detect attempts to replace or install rogue code or programs in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these locations.</a:t>
            </a:r>
          </a:p>
          <a:p>
            <a:endParaRPr lang="en-US" sz="11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34" charset="-128"/>
              </a:rPr>
              <a:t>Third-generation programs are memory-resident programs that identify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malware by its actions rather than its structure in an infected program. Such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programs have the advantage that it is not necessary to develop signatures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heuristics for a wide array of malware. Rather, it is necessary only to identify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small set of actions that indicate malicious activity is being attempted and then to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intervene.</a:t>
            </a:r>
          </a:p>
          <a:p>
            <a:endParaRPr lang="en-US" sz="11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34" charset="-128"/>
              </a:rPr>
              <a:t>Fourth-generation products are packages consisting of a variety of anti-virus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techniques used in conjunction. These include scanning and activity trap components.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 addition, such a package includes access control capability, which limits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ability of malware to penetrate a system and then limits the ability of a malware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to update files in order to propagate.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The arms race continues. With fourth-generation packages, a more comprehensive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defense strategy is employed, broadening the scope of defense to more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general-purpose computer security measures. These include more sophisticated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anti-virus approaches. We now highlight two of the most important.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55DF2-124C-453B-9634-3BFD59C122E3}" type="slidenum">
              <a:rPr lang="en-AU" smtClean="0">
                <a:ea typeface="ＭＳ Ｐゴシック" pitchFamily="34" charset="-128"/>
              </a:rPr>
              <a:pPr>
                <a:defRPr/>
              </a:pPr>
              <a:t>51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1766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Generic decryption (GD) technology enables the antivirus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program to easily detect even the most complex polymorphic viruses and other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malware, while maintaining fast scanning speeds [NACH97]. Recall that when a file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containing a polymorphic virus is executed, the virus must decrypt itself to activate. In order to detect such a structure, executable files are run through a GD scanner,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which contains the following elements: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34" charset="-128"/>
              </a:rPr>
              <a:t>CPU emulator: A software-based virtual computer. Instructions in an executable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file are interpreted by the emulator rather than executed on the underlying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processor. The emulator includes software versions of all registers and other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processor hardware, so that the underlying processor is unaffected by programs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interpreted on the emulator.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34" charset="-128"/>
              </a:rPr>
              <a:t>Virus signature scanner: A module that scans the target code looking for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known malware signatures.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34" charset="-128"/>
              </a:rPr>
              <a:t>Emulation control module: Controls the execution of the target code.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At the start of each simulation, the emulator begins interpreting instructions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in the target code, one at a time. Thus, if the code includes a decryption routine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that decrypts and hence exposes the malware, that code is interpreted. In effect, the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malware does the work for the anti-virus program by exposing itself. Periodically,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the control module interrupts interpretation to scan the target code for malware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signatures.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During interpretation, the target code can cause no damage to the actual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personal computer environment, because it is being interpreted in a completely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controlled environment.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The most difficult design issue with a GD scanner is to determine how long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to run each interpretation. Typically, malware elements are activated soon after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a program begins executing, but this need not be the case. The longer the scanner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emulates a particular program, the more likely it is to catch any hidden malware.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However, the anti-virus program can take up only a limited amount of time and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34" charset="-128"/>
              </a:rPr>
              <a:t>resources before users complain of degraded system performance.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F82D19-40A1-4A45-85F8-E01BFB770B62}" type="slidenum">
              <a:rPr lang="en-AU" smtClean="0">
                <a:ea typeface="ＭＳ Ｐゴシック" pitchFamily="34" charset="-128"/>
              </a:rPr>
              <a:pPr>
                <a:defRPr/>
              </a:pPr>
              <a:t>52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5586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  <a:ea typeface="ＭＳ Ｐゴシック" pitchFamily="34" charset="-128"/>
              </a:rPr>
              <a:t>Unlike heuristics or fingerprint based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scanners, behavior-blocking software integrates with the operating system of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 host computer and monitors program behavior in real time for malicious actions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[CONR02, NACH02]. The behavior blocking software then blocks potentially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malicious actions before they have a chance to affect the system. Monitored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behaviors can include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Attempts to open, view, delete, and/or modify files;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Attempts to format disk drives and other unrecoverable disk operations;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Modifications to the logic of executable files or macros;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Modification of critical system settings, such as start-up settings;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Scripting of e-mail and instant messaging clients to send executable content; and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• Initiation of network communications.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Because a behavior blocker can block suspicious software in real time, it has an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advantage over such established anti-virus detection techniques as fingerprinting or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heuristics. There are literally trillions of different ways to obfuscate and rearrange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instructions of a virus or worm, many of which will evade detection by a fingerprint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scanner or heuristic. But eventually, malicious code must make a well-defined request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to the operating system. Given that the behavior blocker can intercept all such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requests, it can identify and block malicious actions regardless of how obfuscated the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program logic appears to be.</a:t>
            </a:r>
          </a:p>
          <a:p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Behavior blocking alone has limitations. Because the malicious code must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run on the target machine before all its behaviors can be identified, it can cause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harm before it has been detected and blocked. For example, a new item of malware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might shuffle a number of seemingly unimportant files around the hard drive before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modifying a single file and being blocked. Even though the actual modification was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blocked, the user may be unable to locate his or her files, causing a loss to productivity</a:t>
            </a:r>
          </a:p>
          <a:p>
            <a:r>
              <a:rPr lang="en-US" sz="1100" dirty="0">
                <a:latin typeface="Arial" charset="0"/>
                <a:ea typeface="ＭＳ Ｐゴシック" pitchFamily="34" charset="-128"/>
              </a:rPr>
              <a:t>or possibly worse.</a:t>
            </a: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FF9666-73A4-40E5-868A-55767DE5F641}" type="slidenum">
              <a:rPr lang="en-AU" smtClean="0">
                <a:ea typeface="ＭＳ Ｐゴシック" pitchFamily="34" charset="-128"/>
              </a:rPr>
              <a:pPr>
                <a:defRPr/>
              </a:pPr>
              <a:t>53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6F748-D617-44DF-9F71-D33FCDC4E2BF}" type="slidenum">
              <a:rPr lang="en-AU" smtClean="0">
                <a:ea typeface="ＭＳ Ｐゴシック" pitchFamily="34" charset="-128"/>
              </a:rPr>
              <a:pPr>
                <a:defRPr/>
              </a:pPr>
              <a:t>5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Propagation mechanisms include infection of existing executable or interpreted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content by viruses that is subsequently spread to other systems; exploit of software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vulnerabilities either locally or over a network by worms or drive-by-downloads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allow the malware to replicate; and social engineering attacks that convince users to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bypass security mechanisms to install trojans, or to respond to phishing attacks.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self-contained programs run on the system such as worms, trojans,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trojans and spam e-mail, and malware that does, including viruses and worms.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Payload actions performed by malware once it reaches a target system can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include corruption of system or data files; theft of service in order to make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 a zombie agent of attack as part of a botnet; theft of information from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system, especially of logins, passwords, or other personal details by keylogging or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spyware programs; and stealthing where the malware hides its presence on the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system from attempts to detect and block it.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While early malware tended to use a single means of propagation to deliver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single payload, as it evolved, we see a growth of blended malware that incorporates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 range of both propagation mechanisms and payloads that increase its ability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to spread, hide, and perform a range of actions on targets. A </a:t>
            </a:r>
            <a:r>
              <a:rPr lang="en-US" b="1" smtClean="0">
                <a:latin typeface="Arial" charset="0"/>
                <a:ea typeface="ＭＳ Ｐゴシック" pitchFamily="34" charset="-128"/>
              </a:rPr>
              <a:t>blended attack uses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multiple methods of infection or propagation, to maximize the speed of contagion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and the severity of the attack. Some malware even support an update mechanism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that allows it to change the range of propagation and payload mechanisms utilized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once it is deployed.</a:t>
            </a:r>
          </a:p>
          <a:p>
            <a:pPr eaLnBrk="1" hangingPunct="1"/>
            <a:endParaRPr lang="en-US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In the following sections, we survey these various categories of malware, and</a:t>
            </a:r>
          </a:p>
          <a:p>
            <a:pPr eaLnBrk="1" hangingPunct="1"/>
            <a:r>
              <a:rPr lang="en-US" smtClean="0">
                <a:latin typeface="Arial" charset="0"/>
                <a:ea typeface="ＭＳ Ｐゴシック" pitchFamily="34" charset="-128"/>
              </a:rPr>
              <a:t>then follow with a discussion of appropriate countermeasures.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578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The next location where anti-virus software is used is on an organization’s firewall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and IDS. It is typically included in e-mail and Web proxy services running on these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systems. It may also be included in the traffic analysis component of an IDS. This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gives the anti-virus software access to malware in transit over a network connection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to any of the organization’s systems, providing a larger scale view of malware activity.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This software may also include intrusion prevention measures, blocking the flow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of any suspicious traffic, thus preventing it reaching and compromising some target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system, either inside or outside the organization.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However, this approach is limited to scanning the malware content, as it does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not have access to any behavior observed when it runs on an infected system. Two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types of monitoring software may be used</a:t>
            </a:r>
            <a:r>
              <a:rPr lang="en-US" sz="700" dirty="0" smtClean="0">
                <a:latin typeface="Arial" charset="0"/>
                <a:ea typeface="ＭＳ Ｐゴシック" pitchFamily="34" charset="-128"/>
              </a:rPr>
              <a:t>:</a:t>
            </a:r>
            <a:endParaRPr lang="en-US" sz="7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048275-4550-4CDD-969B-9F66AE8B586E}" type="slidenum">
              <a:rPr lang="en-AU" smtClean="0">
                <a:ea typeface="ＭＳ Ｐゴシック" pitchFamily="34" charset="-128"/>
              </a:rPr>
              <a:pPr>
                <a:defRPr/>
              </a:pPr>
              <a:t>54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5241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700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34" charset="-128"/>
              </a:rPr>
              <a:t>Ingress monitors: These are located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network and the Internet. They can be part of the ingress filtering software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of a border router or external firewall or a separate passive monitor. A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honeypot can also capture incoming malware traffic. An example of a detection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technique for an ingress monitor is to look for incoming traffic to unused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local IP addresses.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34" charset="-128"/>
              </a:rPr>
              <a:t>Egress monitors: These can be located at the egress point of individual LANs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on the enterprise network as well as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network and the Internet. In the former case, the egress monitor can be part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of the egress filtering software of a LAN router or switch. As with ingress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monitors, the external firewall or a honeypot can house the monitoring software.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Indeed, the two types of monitors can be collocated. The egress monitor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is designed to catch the source of a malware attack by monitoring outgoing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traffic for signs of scanning or other suspicious behavior.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Perimeter monitoring can also assist in detecting and responding to botnet activity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by detecting abnormal traffic patterns associated with this activity. Once bots 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activated and an attack is underway, such monitoring can be used to detect the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attack. However, the primary objective is to try to detect and disable the botnet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during its construction phase, using the various scanning techniques we have just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discussed, identifying and blocking the malware that is used to propagate this type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34" charset="-128"/>
              </a:rPr>
              <a:t>of payload.</a:t>
            </a: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048275-4550-4CDD-969B-9F66AE8B586E}" type="slidenum">
              <a:rPr lang="en-AU" smtClean="0">
                <a:ea typeface="ＭＳ Ｐゴシック" pitchFamily="34" charset="-128"/>
              </a:rPr>
              <a:pPr>
                <a:defRPr/>
              </a:pPr>
              <a:t>55</a:t>
            </a:fld>
            <a:endParaRPr lang="en-AU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238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F2122-6A46-45D7-B2A4-042296E8FDE9}" type="slidenum">
              <a:rPr lang="en-AU" smtClean="0">
                <a:ea typeface="ＭＳ Ｐゴシック" pitchFamily="34" charset="-128"/>
              </a:rPr>
              <a:pPr>
                <a:defRPr/>
              </a:pPr>
              <a:t>56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There is considerable overlap in techniques for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dealing with viruses and worms. Once a worm is resident on a machine, anti-virus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software can be used to detect it, and possibly remove it. In addition, because worm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propagation generates considerable network activity, perimeter network activity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usage monitoring can form the basis of a worm defense. Following [JHI07], we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list six classes of worm defense that address the network activity it may generate: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A. Signature-based worm scan filtering: This type of approach generates a worm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signature, which is then used to prevent worm scans from entering/leaving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network/host. Typically, this approach involves identifying suspicious flows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generating a worm signature. This approach is vulnerable to the use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polymorphic worms: Either the detection software misses the worm or, if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sufficiently sophisticated to deal with polymorphic worms, the scheme may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take a long time to react. [NEWS05] is an example of this approach.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B. Filter-based worm containment: This approach is similar to class A but focuses 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worm content rather than a scan signature. The filter checks a message to determine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if it contains worm code. An example is Vigilante [COST05], which relies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collaborative worm detection at end hosts. This approach can be quite effective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but requires efficient detection algorithms and rapid alert dissemination.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C. Payload-classification-based worm containment: These network-based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techniques examine packets to see if they contain a worm. Various anomaly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detection techniques can be used, but care is needed to avoid high levels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false positives or negatives. An example of this approach is reported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[CHIN05], which looks for exploit code in network flows. This approach does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not generate signatures based on byte patterns but rather looks for control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data flow structures that suggest an exploit.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D. Threshold random walk (TRW) scan detection: TRW exploits randomness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picking destinations to connect to as a way of detecting if a scanner is in operation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[JUNG04]. TRW is suitable for deployment in high-speed, low-cost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devices. It is effective against the common behavior seen in worm scans.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E. Rate limiting: This class limits the rate of scanlike traffic from an infected host.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Various strategies can be used, including limiting the number of new machines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host can connect to in a window of time, detecting a high connection failure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rate, and limiting the number of unique IP addresses a host can scan in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window of time. [CHEN04] is an example. This class of countermeasures may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introduce longer delays for normal traffic. This class is also not suited for slow,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stealthy worms that spread slowly to avoid detection based on activity level.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F. Rate halting: This approach immediately blocks outgoing traffic when a threshold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exceeded either in outgoing connection rate or in diversity of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attempts [JHI07]. The approach must include measures to quickly unblock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mistakenly blocked hosts in a transparent way. Rate halting can integrate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signature- or filter-based approach so that once a signature or filter is generated,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every blocked host can be unblocked. Rate halting appears to offer a very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effective countermeasure. As with rate limiting, rate halting techniques are not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suitable for slow, stealthy worms.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1449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F2122-6A46-45D7-B2A4-042296E8FDE9}" type="slidenum">
              <a:rPr lang="en-AU" smtClean="0">
                <a:ea typeface="ＭＳ Ｐゴシック" pitchFamily="34" charset="-128"/>
              </a:rPr>
              <a:pPr>
                <a:defRPr/>
              </a:pPr>
              <a:t>57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There is considerable overlap in techniques for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dealing with viruses and worms. Once a worm is resident on a machine, anti-virus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software can be used to detect it, and possibly remove it. In addition, because worm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propagation generates considerable network activity, perimeter network activity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usage monitoring can form the basis of a worm defense. Following [JHI07], we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list six classes of worm defense that address the network activity it may generate: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A. Signature-based worm scan filtering: This type of approach generates a worm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signature, which is then used to prevent worm scans from entering/leaving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network/host. Typically, this approach involves identifying suspicious flows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generating a worm signature. This approach is vulnerable to the use of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polymorphic worms: Either the detection software misses the worm or, if it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sufficiently sophisticated to deal with polymorphic worms, the scheme may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take a long time to react. [NEWS05] is an example of this approach.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B. Filter-based worm containment: This approach is similar to class A but focuses 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worm content rather than a scan signature. The filter checks a message to determine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if it contains worm code. An example is Vigilante [COST05], which relies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on collaborative worm detection at end hosts. This approach can be quite effective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but requires efficient detection algorithms and rapid alert dissemination.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C. Payload-classification-based worm containment: These network-based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techniques examine packets to see if they contain a worm. Various anomaly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detection techniques can be used, but care is needed to avoid high levels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of false positives or negatives. An example of this approach is reported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[CHIN05], which looks for exploit code in network flows. This approach does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not generate signatures based on byte patterns but rather looks for control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data flow structures that suggest an exploit.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D. Threshold random walk (TRW) scan detection: TRW exploits randomness in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picking destinations to connect to as a way of detecting if a scanner is in operation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[JUNG04]. TRW is suitable for deployment in high-speed, low-cost network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devices. It is effective against the common behavior seen in worm scans.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E. Rate limiting: This class limits the rate of scanlike traffic from an infected host.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Various strategies can be used, including limiting the number of new machines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host can connect to in a window of time, detecting a high connection failure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rate, and limiting the number of unique IP addresses a host can scan in a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window of time. [CHEN04] is an example. This class of countermeasures may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introduce longer delays for normal traffic. This class is also not suited for slow,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stealthy worms that spread slowly to avoid detection based on activity level.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F. Rate halting: This approach immediately blocks outgoing traffic when a threshold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is exceeded either in outgoing connection rate or in diversity of connection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attempts [JHI07]. The approach must include measures to quickly unblock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mistakenly blocked hosts in a transparent way. Rate halting can integrate with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 signature- or filter-based approach so that once a signature or filter is generated,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every blocked host can be unblocked. Rate halting appears to offer a very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effective countermeasure. As with rate limiting, rate halting techniques are not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suitable for slow, stealthy worms.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0093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774FC-4FE8-4DF9-A8D3-42260C8847CB}" type="slidenum">
              <a:rPr lang="en-AU" smtClean="0">
                <a:ea typeface="ＭＳ Ｐゴシック" pitchFamily="34" charset="-128"/>
              </a:rPr>
              <a:pPr>
                <a:defRPr/>
              </a:pPr>
              <a:t>58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The digital immune system is a comprehensive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approach to virus protection developed by IBM [KEPH97a, KEPH97b, WHIT99]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and subsequently refined by Symantec [SYMA01]. In 2010, their resulting Global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Intelligence Network comprised more than 240,000 sensors, and gathered intelligence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on malicious code from more than 133 million client, server, and gateway systems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that have deployed Symantec anti-virus products [SYMA11]. The motivation for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this development has been the rising threat of Internet-based virus propagation, and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need to acquire a global view of the situation.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Traditionally, the virus threat was characterized by the relatively slow spread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of new viruses and new mutations. Anti-virus software was typically updated on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monthly basis, and this was sufficient to control the problem. Also traditionally,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Internet played a comparatively small role in the spread of viruses. But as [CHES97]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points out, two major trends in Internet technology have had an increasing impact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on the rate of virus propagation over recent decades: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Integrated mail systems: Systems such as Lotus Notes and Microsoft Outlook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make it very simple to send anything to anyone and to work with objects that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are received.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Mobile-program systems: Capabilities such as Java and ActiveX allow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programs to move on their own from one system to another.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In response to the threat posed by these Internet-based capabilities, IBM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developed the original prototype digital immune system. This system expands on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use of program emulation, discussed in the preceding subsection, and provides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 general-purpose emulation and malware detection system. The objective of this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is to provide rapid response time so that malware can be stamped out almost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as soon as they are introduced. When new malware enters an organization, the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immune system automatically captures it, analyzes it, adds detection and shielding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for it, removes it, and passes information about it to client systems, so the malware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can be detected before it is allowed to run elsewhere.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Figure 6.6 illustrates the typical steps in early proposals for digital immune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system operation: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1. A monitoring program on each PC uses a variety of heuristics based on system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behavior, suspicious changes to programs, or family signature to infer that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malware may be present. The monitoring program forwards a copy of any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suspect program to an administrative machine within the organization.</a:t>
            </a:r>
          </a:p>
          <a:p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 administrative machine encrypts the sample and sends it to a central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malware analysis system.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3. This machine creates an environment in which the suspect program can be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safely run for analysis. Techniques used for this purpose include emulation,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or the creation of a protected environment within which the suspect program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can be executed and monitored. The malware analysis system then produces a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prescription for identifying and removing the malware.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4. The resulting prescription is sent back to the administrative machine.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5. The administrative machine forwards the prescription to the original client.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6. The prescription is also forwarded to other clients in the organization.</a:t>
            </a:r>
          </a:p>
          <a:p>
            <a:endParaRPr lang="en-US" b="1" dirty="0" smtClean="0">
              <a:latin typeface="Arial" charset="0"/>
              <a:ea typeface="ＭＳ Ｐゴシック" pitchFamily="34" charset="-128"/>
            </a:endParaRPr>
          </a:p>
          <a:p>
            <a:r>
              <a:rPr lang="en-US" b="1" dirty="0" smtClean="0">
                <a:latin typeface="Arial" charset="0"/>
                <a:ea typeface="ＭＳ Ｐゴシック" pitchFamily="34" charset="-128"/>
              </a:rPr>
              <a:t>7. Subscribers around the world receive regular anti-virus updates that protect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them from the new malware.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988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67DA55-3AAE-4CDF-9F8D-E778F9ED9EE8}" type="slidenum">
              <a:rPr lang="en-AU" smtClean="0">
                <a:ea typeface="ＭＳ Ｐゴシック" pitchFamily="34" charset="-128"/>
              </a:rPr>
              <a:pPr>
                <a:defRPr/>
              </a:pPr>
              <a:t>59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  <a:ea typeface="ＭＳ Ｐゴシック" pitchFamily="34" charset="-128"/>
              </a:rPr>
              <a:t>The success of the digital immune system depends on the ability of the malware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analysis system to detect new and innovative malware strains. By constantly analyzing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and monitoring malware found in the wild, it should be possible to continually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update the digital immune software to keep up with the threat.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This type of functionality may be further augmented by gathering intelligence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from perimeter sensors as well. Figure 6.7 shows an example of a worm countermeasure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architecture [SIDI05]. The system works as follows (numbers in figure refer to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numbers in the following list):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1. Sensors deployed at various network locations detect a potential worm.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sensor logic can also be incorporated in IDS sensors.</a:t>
            </a:r>
          </a:p>
          <a:p>
            <a:endParaRPr lang="en-US" smtClean="0">
              <a:latin typeface="Arial" charset="0"/>
              <a:ea typeface="ＭＳ Ｐゴシック" pitchFamily="34" charset="-128"/>
            </a:endParaRP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The sensors send alerts to a central server, which correlates and analyzes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incoming alerts. The correlation server determines the likelihood that a worm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attack is being observed and the key characteristics of the attack.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3. The server forwards its information to a protected environment, where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potential worm may be sandboxed for analysis and testing.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4. The protected system tests the suspicious software against an appropriately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instrumented version of the targeted application to identify the vulnerability.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5. The protected system generates one or more software patches and tests these.</a:t>
            </a:r>
          </a:p>
          <a:p>
            <a:endParaRPr lang="en-US" b="1" smtClean="0">
              <a:latin typeface="Arial" charset="0"/>
              <a:ea typeface="ＭＳ Ｐゴシック" pitchFamily="34" charset="-128"/>
            </a:endParaRPr>
          </a:p>
          <a:p>
            <a:r>
              <a:rPr lang="en-US" b="1" smtClean="0">
                <a:latin typeface="Arial" charset="0"/>
                <a:ea typeface="ＭＳ Ｐゴシック" pitchFamily="34" charset="-128"/>
              </a:rPr>
              <a:t>6. If the patch is not susceptible to the infection and does not compromise the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application’s functionality, the system sends the patch to the application host</a:t>
            </a:r>
          </a:p>
          <a:p>
            <a:r>
              <a:rPr lang="en-US" smtClean="0">
                <a:latin typeface="Arial" charset="0"/>
                <a:ea typeface="ＭＳ Ｐゴシック" pitchFamily="34" charset="-128"/>
              </a:rPr>
              <a:t>to update the targeted application.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14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4FBB3-699F-47AA-AA94-E697E698ED80}" type="slidenum">
              <a:rPr lang="en-AU" smtClean="0">
                <a:ea typeface="ＭＳ Ｐゴシック" pitchFamily="34" charset="-128"/>
              </a:rPr>
              <a:pPr>
                <a:defRPr/>
              </a:pPr>
              <a:t>60</a:t>
            </a:fld>
            <a:endParaRPr lang="en-AU" smtClean="0">
              <a:ea typeface="ＭＳ Ｐゴシック" pitchFamily="34" charset="-128"/>
            </a:endParaRPr>
          </a:p>
        </p:txBody>
      </p:sp>
      <p:sp>
        <p:nvSpPr>
          <p:cNvPr id="10240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  <a:ea typeface="ＭＳ Ｐゴシック" pitchFamily="34" charset="-128"/>
              </a:rPr>
              <a:t>Chapter 6 summary.</a:t>
            </a:r>
          </a:p>
        </p:txBody>
      </p:sp>
    </p:spTree>
    <p:extLst>
      <p:ext uri="{BB962C8B-B14F-4D97-AF65-F5344CB8AC3E}">
        <p14:creationId xmlns:p14="http://schemas.microsoft.com/office/powerpoint/2010/main" val="363475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1167" indent="-285064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0257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596360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2462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08565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64668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0770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76873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229BBF14-84C2-49AC-AAE9-7F212099C2FA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1146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704850"/>
            <a:ext cx="4637087" cy="3479800"/>
          </a:xfrm>
          <a:solidFill>
            <a:srgbClr val="FFFFFF"/>
          </a:solidFill>
          <a:ln/>
        </p:spPr>
      </p:sp>
      <p:sp>
        <p:nvSpPr>
          <p:cNvPr id="1146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9133" y="4408807"/>
            <a:ext cx="5586735" cy="4093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007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1167" indent="-285064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0257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596360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2462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08565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64668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0770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76873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5C4EB396-AEA5-4B24-8150-6BB451B0ED5C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1167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704850"/>
            <a:ext cx="4637087" cy="3479800"/>
          </a:xfrm>
          <a:solidFill>
            <a:srgbClr val="FFFFFF"/>
          </a:solidFill>
          <a:ln/>
        </p:spPr>
      </p:sp>
      <p:sp>
        <p:nvSpPr>
          <p:cNvPr id="1167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9133" y="4408807"/>
            <a:ext cx="5586735" cy="4093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199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1167" indent="-285064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0257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596360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2462" indent="-228051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08565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64668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0770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76873" indent="-228051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CE607C7A-EEB1-4938-8986-856B29C54049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19811" name="Text Box 1"/>
          <p:cNvSpPr txBox="1">
            <a:spLocks noChangeArrowheads="1"/>
          </p:cNvSpPr>
          <p:nvPr/>
        </p:nvSpPr>
        <p:spPr bwMode="auto">
          <a:xfrm>
            <a:off x="1232183" y="705473"/>
            <a:ext cx="4520636" cy="34813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3412" tIns="41706" rIns="83412" bIns="41706" anchor="ctr"/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endParaRPr lang="en-US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body"/>
          </p:nvPr>
        </p:nvSpPr>
        <p:spPr>
          <a:xfrm>
            <a:off x="699133" y="4408807"/>
            <a:ext cx="5586735" cy="417734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951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Initially, the development and deployment of malware required considerable technical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skill by software authors. This changed with the development of virus-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creation toolkits in the early 1990s, and then later of more general attack kits in the 2000s,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greatly assisted in the development and deployment of malware [FOSS10].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toolkits, often known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crimeware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, now include a variety of propagation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mechanisms and payload modules that even novices can combine, select,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deploy. They can also easily be customized with the latest discovered vulnerabilities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order to exploit the window of opportunity between the publication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 weakness and the widespread deployment of patches to close it. These kits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greatly enlarged the population of attackers able to deploy malware. Although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malware created with such toolkits tends to be less sophisticated than that designed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scratch, the sheer number of new variants that can be generated by attackers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these toolkits creates a significant problem for those defending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them.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Zeus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crimeware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toolkit is a prominent, recent, example of such an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kit, which was used to generate a wide range of very effective,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stealthed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facilitates a range of criminal activities, in particular capturing and exploiting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banking credentials [BINS10]. Other widely used toolkits include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Blackhole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Sakura, and Phoenix [SYMA13].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01EA8-8A05-4B44-9488-279E78AAD254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14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25BF9-806F-446D-8C48-9102487EA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47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33EA9-6F67-40BE-B89D-14546CD61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311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smtClean="0"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1632B-01A0-AB4B-80E6-6A24D9F8F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8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10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74217-7AF8-4BC3-8D6D-0CE4087B6F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667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A6FC8-8500-4183-8A0E-42F9B68CF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50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41" r:id="rId6"/>
    <p:sldLayoutId id="2147483844" r:id="rId7"/>
    <p:sldLayoutId id="2147483845" r:id="rId8"/>
    <p:sldLayoutId id="2147483847" r:id="rId9"/>
    <p:sldLayoutId id="2147483848" r:id="rId10"/>
    <p:sldLayoutId id="214748384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caida.org/research/security/code-red/newframes-small-log.gi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caida.org/research/security/witty/animations/usa_big-witty_2h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Malicious Software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modified from slides of </a:t>
            </a:r>
            <a:r>
              <a:rPr lang="en-US" sz="2000" dirty="0" err="1"/>
              <a:t>Lawrie</a:t>
            </a:r>
            <a:r>
              <a:rPr lang="en-US" sz="2000" dirty="0"/>
              <a:t> Brown</a:t>
            </a:r>
            <a:endParaRPr lang="en-A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2348880"/>
            <a:ext cx="3063164" cy="398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Attack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Initially the development and deployment of malware required considerable technical skill by software authors</a:t>
            </a:r>
          </a:p>
          <a:p>
            <a:pPr lvl="1"/>
            <a:r>
              <a:rPr lang="en-US" sz="2000" dirty="0" smtClean="0"/>
              <a:t>The development of virus-creation toolkits in the early 1990s and then more general attack kits in the 2000s greatly assisted in the development and deployment of malware</a:t>
            </a:r>
          </a:p>
          <a:p>
            <a:r>
              <a:rPr lang="en-US" sz="2400" dirty="0" smtClean="0"/>
              <a:t>Toolkits are often known as “</a:t>
            </a:r>
            <a:r>
              <a:rPr lang="en-US" sz="2400" dirty="0" err="1" smtClean="0"/>
              <a:t>crimeware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000" dirty="0" smtClean="0"/>
              <a:t>Include a variety of propagation mechanisms and payload modules that even novices can deploy</a:t>
            </a:r>
          </a:p>
          <a:p>
            <a:pPr lvl="1"/>
            <a:r>
              <a:rPr lang="en-US" sz="2000" dirty="0" smtClean="0"/>
              <a:t>Variants that can be generated by attackers using these toolkits creates a significant problem for those defending systems against them</a:t>
            </a:r>
          </a:p>
          <a:p>
            <a:r>
              <a:rPr lang="en-US" sz="2400" dirty="0" smtClean="0"/>
              <a:t>Widely used toolkits include:</a:t>
            </a:r>
          </a:p>
          <a:p>
            <a:pPr lvl="1"/>
            <a:r>
              <a:rPr lang="en-US" sz="2000" dirty="0" smtClean="0"/>
              <a:t>Zeus, </a:t>
            </a:r>
            <a:r>
              <a:rPr lang="en-US" sz="2000" dirty="0" err="1" smtClean="0"/>
              <a:t>Blackhole</a:t>
            </a:r>
            <a:r>
              <a:rPr lang="en-US" sz="2000" dirty="0" smtClean="0"/>
              <a:t>, Sakura, Phoenix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9104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Attack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Another significant malware development is the change from attackers being individuals often motivated to demonstrate their technical competence to their peers to more organized and dangerous attack sources such as: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This has significantly changed the resources available and motivation behind the rise of malware and has led to development of a large underground economy involving the sale of attack kits, access to compromised hosts, and to stolen information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56620094"/>
              </p:ext>
            </p:extLst>
          </p:nvPr>
        </p:nvGraphicFramePr>
        <p:xfrm>
          <a:off x="457200" y="1628800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06641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Advanced Persistent Threats (APTs)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Well-resourced, persistent application of a wide variety of intrusion technologies and malware to selected targets (usually business or political)</a:t>
            </a:r>
          </a:p>
          <a:p>
            <a:r>
              <a:rPr lang="en-US" sz="2800" dirty="0" smtClean="0"/>
              <a:t>Typically attributed to state-sponsored organizations and criminal enterprises</a:t>
            </a:r>
          </a:p>
          <a:p>
            <a:r>
              <a:rPr lang="en-US" sz="2800" dirty="0" smtClean="0"/>
              <a:t>Differ from other types of attack by their careful target selection and stealthy intrusion efforts over extended periods</a:t>
            </a:r>
          </a:p>
          <a:p>
            <a:r>
              <a:rPr lang="en-US" sz="2800" dirty="0" smtClean="0"/>
              <a:t>High profile attacks include Aurora, RSA, APT1, and </a:t>
            </a:r>
            <a:r>
              <a:rPr lang="en-US" sz="2800" dirty="0" err="1" smtClean="0"/>
              <a:t>Stuxnet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9871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APT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95400"/>
          <a:ext cx="8229600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486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APT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Aim:</a:t>
            </a:r>
          </a:p>
          <a:p>
            <a:pPr lvl="1"/>
            <a:r>
              <a:rPr lang="en-US" sz="2000" dirty="0" smtClean="0"/>
              <a:t>Varies from theft of intellectual property or security and infrastructure related data to the physical disruption of infrastructure</a:t>
            </a:r>
          </a:p>
          <a:p>
            <a:r>
              <a:rPr lang="en-US" sz="2400" dirty="0" smtClean="0"/>
              <a:t>Techniques used:</a:t>
            </a:r>
          </a:p>
          <a:p>
            <a:pPr lvl="1"/>
            <a:r>
              <a:rPr lang="en-US" sz="2000" dirty="0" smtClean="0"/>
              <a:t>Social engineering</a:t>
            </a:r>
          </a:p>
          <a:p>
            <a:pPr lvl="1"/>
            <a:r>
              <a:rPr lang="en-US" sz="2000" dirty="0" smtClean="0"/>
              <a:t>Spear-phishing email</a:t>
            </a:r>
          </a:p>
          <a:p>
            <a:pPr lvl="1"/>
            <a:r>
              <a:rPr lang="en-US" sz="2000" dirty="0" smtClean="0"/>
              <a:t>Drive-by-downloads from selected compromised websites likely to be visited by personnel in the target organization</a:t>
            </a:r>
          </a:p>
          <a:p>
            <a:r>
              <a:rPr lang="en-US" sz="2400" dirty="0" smtClean="0"/>
              <a:t>Intent:</a:t>
            </a:r>
          </a:p>
          <a:p>
            <a:pPr lvl="1"/>
            <a:r>
              <a:rPr lang="en-US" sz="2000" dirty="0" smtClean="0"/>
              <a:t>To infect the target with sophisticated malware with multiple propagation mechanisms and payloads</a:t>
            </a:r>
          </a:p>
          <a:p>
            <a:pPr lvl="1"/>
            <a:r>
              <a:rPr lang="en-US" sz="2000" dirty="0" smtClean="0"/>
              <a:t>Once they have gained initial access to systems in the target organization a further range of attack tools are used to maintain and extend their access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61934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Viruses</a:t>
            </a:r>
            <a:endParaRPr lang="en-US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US" dirty="0" smtClean="0"/>
              <a:t>piece of software that infects programs</a:t>
            </a:r>
          </a:p>
          <a:p>
            <a:pPr lvl="1"/>
            <a:r>
              <a:rPr lang="en-US" dirty="0" smtClean="0"/>
              <a:t>modifies them to include a copy of the virus</a:t>
            </a:r>
          </a:p>
          <a:p>
            <a:pPr lvl="1"/>
            <a:r>
              <a:rPr lang="en-US" dirty="0" smtClean="0"/>
              <a:t>replicates and goes on to infect other content</a:t>
            </a:r>
          </a:p>
          <a:p>
            <a:pPr lvl="1"/>
            <a:r>
              <a:rPr lang="en-US" dirty="0" smtClean="0"/>
              <a:t>easily spread through network environments</a:t>
            </a:r>
          </a:p>
          <a:p>
            <a:r>
              <a:rPr lang="en-US" dirty="0" smtClean="0"/>
              <a:t>when attached to an executable program a virus can do anything that the program is permitted to do</a:t>
            </a:r>
          </a:p>
          <a:p>
            <a:pPr lvl="1"/>
            <a:r>
              <a:rPr lang="en-US" dirty="0" smtClean="0"/>
              <a:t>executes secretly when the host program is run</a:t>
            </a:r>
          </a:p>
          <a:p>
            <a:r>
              <a:rPr lang="en-US" dirty="0" smtClean="0"/>
              <a:t>specific to operating system and hardware</a:t>
            </a:r>
          </a:p>
          <a:p>
            <a:pPr lvl="1"/>
            <a:r>
              <a:rPr lang="en-US" dirty="0" smtClean="0"/>
              <a:t>takes advantage of their details and weaknesses</a:t>
            </a:r>
          </a:p>
        </p:txBody>
      </p:sp>
      <p:pic>
        <p:nvPicPr>
          <p:cNvPr id="2765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086419" y="-69316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986507">
            <a:off x="7693903" y="3625083"/>
            <a:ext cx="1598613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839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Virus Components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57200" y="1672461"/>
            <a:ext cx="8229600" cy="1107225"/>
          </a:xfrm>
          <a:custGeom>
            <a:avLst/>
            <a:gdLst>
              <a:gd name="connsiteX0" fmla="*/ 0 w 8229600"/>
              <a:gd name="connsiteY0" fmla="*/ 0 h 1107225"/>
              <a:gd name="connsiteX1" fmla="*/ 8229600 w 8229600"/>
              <a:gd name="connsiteY1" fmla="*/ 0 h 1107225"/>
              <a:gd name="connsiteX2" fmla="*/ 8229600 w 8229600"/>
              <a:gd name="connsiteY2" fmla="*/ 1107225 h 1107225"/>
              <a:gd name="connsiteX3" fmla="*/ 0 w 8229600"/>
              <a:gd name="connsiteY3" fmla="*/ 1107225 h 1107225"/>
              <a:gd name="connsiteX4" fmla="*/ 0 w 8229600"/>
              <a:gd name="connsiteY4" fmla="*/ 0 h 11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107225">
                <a:moveTo>
                  <a:pt x="0" y="0"/>
                </a:moveTo>
                <a:lnTo>
                  <a:pt x="8229600" y="0"/>
                </a:lnTo>
                <a:lnTo>
                  <a:pt x="8229600" y="1107225"/>
                </a:lnTo>
                <a:lnTo>
                  <a:pt x="0" y="11072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means by which a virus spreads or propagates</a:t>
            </a:r>
            <a:endParaRPr lang="en-US" sz="24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also referred to as the </a:t>
            </a:r>
            <a:r>
              <a:rPr lang="en-US" sz="2400" i="1" kern="1200" dirty="0" smtClean="0"/>
              <a:t>infection vector</a:t>
            </a:r>
            <a:endParaRPr lang="en-US" sz="2400" kern="1200" dirty="0"/>
          </a:p>
        </p:txBody>
      </p:sp>
      <p:sp>
        <p:nvSpPr>
          <p:cNvPr id="7" name="Freeform 6"/>
          <p:cNvSpPr/>
          <p:nvPr/>
        </p:nvSpPr>
        <p:spPr>
          <a:xfrm>
            <a:off x="868680" y="1392021"/>
            <a:ext cx="3200400" cy="560880"/>
          </a:xfrm>
          <a:custGeom>
            <a:avLst/>
            <a:gdLst>
              <a:gd name="connsiteX0" fmla="*/ 0 w 2646071"/>
              <a:gd name="connsiteY0" fmla="*/ 93482 h 560880"/>
              <a:gd name="connsiteX1" fmla="*/ 93482 w 2646071"/>
              <a:gd name="connsiteY1" fmla="*/ 0 h 560880"/>
              <a:gd name="connsiteX2" fmla="*/ 2552589 w 2646071"/>
              <a:gd name="connsiteY2" fmla="*/ 0 h 560880"/>
              <a:gd name="connsiteX3" fmla="*/ 2646071 w 2646071"/>
              <a:gd name="connsiteY3" fmla="*/ 93482 h 560880"/>
              <a:gd name="connsiteX4" fmla="*/ 2646071 w 2646071"/>
              <a:gd name="connsiteY4" fmla="*/ 467398 h 560880"/>
              <a:gd name="connsiteX5" fmla="*/ 2552589 w 2646071"/>
              <a:gd name="connsiteY5" fmla="*/ 560880 h 560880"/>
              <a:gd name="connsiteX6" fmla="*/ 93482 w 2646071"/>
              <a:gd name="connsiteY6" fmla="*/ 560880 h 560880"/>
              <a:gd name="connsiteX7" fmla="*/ 0 w 2646071"/>
              <a:gd name="connsiteY7" fmla="*/ 467398 h 560880"/>
              <a:gd name="connsiteX8" fmla="*/ 0 w 2646071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6071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2552589" y="0"/>
                </a:lnTo>
                <a:cubicBezTo>
                  <a:pt x="2604218" y="0"/>
                  <a:pt x="2646071" y="41853"/>
                  <a:pt x="2646071" y="93482"/>
                </a:cubicBezTo>
                <a:lnTo>
                  <a:pt x="2646071" y="467398"/>
                </a:lnTo>
                <a:cubicBezTo>
                  <a:pt x="2646071" y="519027"/>
                  <a:pt x="2604218" y="560880"/>
                  <a:pt x="2552589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/>
              <a:t>infection mechanism</a:t>
            </a:r>
            <a:endParaRPr lang="en-US" sz="2400" kern="1200" dirty="0"/>
          </a:p>
        </p:txBody>
      </p:sp>
      <p:sp>
        <p:nvSpPr>
          <p:cNvPr id="8" name="Freeform 7"/>
          <p:cNvSpPr/>
          <p:nvPr/>
        </p:nvSpPr>
        <p:spPr>
          <a:xfrm>
            <a:off x="457200" y="3162726"/>
            <a:ext cx="8229600" cy="1376550"/>
          </a:xfrm>
          <a:custGeom>
            <a:avLst/>
            <a:gdLst>
              <a:gd name="connsiteX0" fmla="*/ 0 w 8229600"/>
              <a:gd name="connsiteY0" fmla="*/ 0 h 1376550"/>
              <a:gd name="connsiteX1" fmla="*/ 8229600 w 8229600"/>
              <a:gd name="connsiteY1" fmla="*/ 0 h 1376550"/>
              <a:gd name="connsiteX2" fmla="*/ 8229600 w 8229600"/>
              <a:gd name="connsiteY2" fmla="*/ 1376550 h 1376550"/>
              <a:gd name="connsiteX3" fmla="*/ 0 w 8229600"/>
              <a:gd name="connsiteY3" fmla="*/ 1376550 h 1376550"/>
              <a:gd name="connsiteX4" fmla="*/ 0 w 8229600"/>
              <a:gd name="connsiteY4" fmla="*/ 0 h 13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376550">
                <a:moveTo>
                  <a:pt x="0" y="0"/>
                </a:moveTo>
                <a:lnTo>
                  <a:pt x="8229600" y="0"/>
                </a:lnTo>
                <a:lnTo>
                  <a:pt x="8229600" y="1376550"/>
                </a:lnTo>
                <a:lnTo>
                  <a:pt x="0" y="1376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event or condition that determines when the payload is activated or delivered</a:t>
            </a:r>
            <a:endParaRPr lang="en-US" sz="24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sometimes known as a </a:t>
            </a:r>
            <a:r>
              <a:rPr lang="en-US" sz="2400" i="1" kern="1200" dirty="0" smtClean="0"/>
              <a:t>logic bomb</a:t>
            </a:r>
            <a:endParaRPr lang="en-US" sz="2400" kern="1200" dirty="0"/>
          </a:p>
        </p:txBody>
      </p:sp>
      <p:sp>
        <p:nvSpPr>
          <p:cNvPr id="9" name="Freeform 8"/>
          <p:cNvSpPr/>
          <p:nvPr/>
        </p:nvSpPr>
        <p:spPr>
          <a:xfrm>
            <a:off x="868680" y="2882286"/>
            <a:ext cx="3200400" cy="560880"/>
          </a:xfrm>
          <a:custGeom>
            <a:avLst/>
            <a:gdLst>
              <a:gd name="connsiteX0" fmla="*/ 0 w 1503029"/>
              <a:gd name="connsiteY0" fmla="*/ 93482 h 560880"/>
              <a:gd name="connsiteX1" fmla="*/ 93482 w 1503029"/>
              <a:gd name="connsiteY1" fmla="*/ 0 h 560880"/>
              <a:gd name="connsiteX2" fmla="*/ 1409547 w 1503029"/>
              <a:gd name="connsiteY2" fmla="*/ 0 h 560880"/>
              <a:gd name="connsiteX3" fmla="*/ 1503029 w 1503029"/>
              <a:gd name="connsiteY3" fmla="*/ 93482 h 560880"/>
              <a:gd name="connsiteX4" fmla="*/ 1503029 w 1503029"/>
              <a:gd name="connsiteY4" fmla="*/ 467398 h 560880"/>
              <a:gd name="connsiteX5" fmla="*/ 1409547 w 1503029"/>
              <a:gd name="connsiteY5" fmla="*/ 560880 h 560880"/>
              <a:gd name="connsiteX6" fmla="*/ 93482 w 1503029"/>
              <a:gd name="connsiteY6" fmla="*/ 560880 h 560880"/>
              <a:gd name="connsiteX7" fmla="*/ 0 w 1503029"/>
              <a:gd name="connsiteY7" fmla="*/ 467398 h 560880"/>
              <a:gd name="connsiteX8" fmla="*/ 0 w 1503029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029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1409547" y="0"/>
                </a:lnTo>
                <a:cubicBezTo>
                  <a:pt x="1461176" y="0"/>
                  <a:pt x="1503029" y="41853"/>
                  <a:pt x="1503029" y="93482"/>
                </a:cubicBezTo>
                <a:lnTo>
                  <a:pt x="1503029" y="467398"/>
                </a:lnTo>
                <a:cubicBezTo>
                  <a:pt x="1503029" y="519027"/>
                  <a:pt x="1461176" y="560880"/>
                  <a:pt x="1409547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/>
              <a:t>trigger</a:t>
            </a:r>
            <a:endParaRPr lang="en-US" sz="24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57200" y="4922316"/>
            <a:ext cx="8229600" cy="1107225"/>
          </a:xfrm>
          <a:custGeom>
            <a:avLst/>
            <a:gdLst>
              <a:gd name="connsiteX0" fmla="*/ 0 w 8229600"/>
              <a:gd name="connsiteY0" fmla="*/ 0 h 1107225"/>
              <a:gd name="connsiteX1" fmla="*/ 8229600 w 8229600"/>
              <a:gd name="connsiteY1" fmla="*/ 0 h 1107225"/>
              <a:gd name="connsiteX2" fmla="*/ 8229600 w 8229600"/>
              <a:gd name="connsiteY2" fmla="*/ 1107225 h 1107225"/>
              <a:gd name="connsiteX3" fmla="*/ 0 w 8229600"/>
              <a:gd name="connsiteY3" fmla="*/ 1107225 h 1107225"/>
              <a:gd name="connsiteX4" fmla="*/ 0 w 8229600"/>
              <a:gd name="connsiteY4" fmla="*/ 0 h 11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107225">
                <a:moveTo>
                  <a:pt x="0" y="0"/>
                </a:moveTo>
                <a:lnTo>
                  <a:pt x="8229600" y="0"/>
                </a:lnTo>
                <a:lnTo>
                  <a:pt x="8229600" y="1107225"/>
                </a:lnTo>
                <a:lnTo>
                  <a:pt x="0" y="11072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what the virus does (besides spreading)</a:t>
            </a:r>
            <a:endParaRPr lang="en-US" sz="24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/>
              <a:t>may involve damage or benign but noticeable activity</a:t>
            </a:r>
            <a:endParaRPr lang="en-US" sz="24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868680" y="4641876"/>
            <a:ext cx="3200400" cy="560880"/>
          </a:xfrm>
          <a:custGeom>
            <a:avLst/>
            <a:gdLst>
              <a:gd name="connsiteX0" fmla="*/ 0 w 1331590"/>
              <a:gd name="connsiteY0" fmla="*/ 93482 h 560880"/>
              <a:gd name="connsiteX1" fmla="*/ 93482 w 1331590"/>
              <a:gd name="connsiteY1" fmla="*/ 0 h 560880"/>
              <a:gd name="connsiteX2" fmla="*/ 1238108 w 1331590"/>
              <a:gd name="connsiteY2" fmla="*/ 0 h 560880"/>
              <a:gd name="connsiteX3" fmla="*/ 1331590 w 1331590"/>
              <a:gd name="connsiteY3" fmla="*/ 93482 h 560880"/>
              <a:gd name="connsiteX4" fmla="*/ 1331590 w 1331590"/>
              <a:gd name="connsiteY4" fmla="*/ 467398 h 560880"/>
              <a:gd name="connsiteX5" fmla="*/ 1238108 w 1331590"/>
              <a:gd name="connsiteY5" fmla="*/ 560880 h 560880"/>
              <a:gd name="connsiteX6" fmla="*/ 93482 w 1331590"/>
              <a:gd name="connsiteY6" fmla="*/ 560880 h 560880"/>
              <a:gd name="connsiteX7" fmla="*/ 0 w 1331590"/>
              <a:gd name="connsiteY7" fmla="*/ 467398 h 560880"/>
              <a:gd name="connsiteX8" fmla="*/ 0 w 1331590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590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1238108" y="0"/>
                </a:lnTo>
                <a:cubicBezTo>
                  <a:pt x="1289737" y="0"/>
                  <a:pt x="1331590" y="41853"/>
                  <a:pt x="1331590" y="93482"/>
                </a:cubicBezTo>
                <a:lnTo>
                  <a:pt x="1331590" y="467398"/>
                </a:lnTo>
                <a:cubicBezTo>
                  <a:pt x="1331590" y="519027"/>
                  <a:pt x="1289737" y="560880"/>
                  <a:pt x="1238108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/>
              <a:t>payload</a:t>
            </a:r>
            <a:endParaRPr lang="en-US" sz="2400" kern="1200" dirty="0"/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100568">
            <a:off x="7185656" y="3766542"/>
            <a:ext cx="19827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321766" y="2692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Virus Phases</a:t>
            </a:r>
          </a:p>
        </p:txBody>
      </p:sp>
      <p:sp>
        <p:nvSpPr>
          <p:cNvPr id="7" name="Quad Arrow 6"/>
          <p:cNvSpPr/>
          <p:nvPr/>
        </p:nvSpPr>
        <p:spPr>
          <a:xfrm>
            <a:off x="3134816" y="1268760"/>
            <a:ext cx="5181600" cy="518160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29967" y="1556792"/>
            <a:ext cx="2178137" cy="2098568"/>
          </a:xfrm>
          <a:custGeom>
            <a:avLst/>
            <a:gdLst>
              <a:gd name="connsiteX0" fmla="*/ 0 w 2178137"/>
              <a:gd name="connsiteY0" fmla="*/ 349768 h 2098568"/>
              <a:gd name="connsiteX1" fmla="*/ 349768 w 2178137"/>
              <a:gd name="connsiteY1" fmla="*/ 0 h 2098568"/>
              <a:gd name="connsiteX2" fmla="*/ 1828369 w 2178137"/>
              <a:gd name="connsiteY2" fmla="*/ 0 h 2098568"/>
              <a:gd name="connsiteX3" fmla="*/ 2178137 w 2178137"/>
              <a:gd name="connsiteY3" fmla="*/ 349768 h 2098568"/>
              <a:gd name="connsiteX4" fmla="*/ 2178137 w 2178137"/>
              <a:gd name="connsiteY4" fmla="*/ 1748800 h 2098568"/>
              <a:gd name="connsiteX5" fmla="*/ 1828369 w 2178137"/>
              <a:gd name="connsiteY5" fmla="*/ 2098568 h 2098568"/>
              <a:gd name="connsiteX6" fmla="*/ 349768 w 2178137"/>
              <a:gd name="connsiteY6" fmla="*/ 2098568 h 2098568"/>
              <a:gd name="connsiteX7" fmla="*/ 0 w 2178137"/>
              <a:gd name="connsiteY7" fmla="*/ 1748800 h 2098568"/>
              <a:gd name="connsiteX8" fmla="*/ 0 w 2178137"/>
              <a:gd name="connsiteY8" fmla="*/ 349768 h 20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137" h="2098568">
                <a:moveTo>
                  <a:pt x="0" y="349768"/>
                </a:moveTo>
                <a:cubicBezTo>
                  <a:pt x="0" y="156596"/>
                  <a:pt x="156596" y="0"/>
                  <a:pt x="349768" y="0"/>
                </a:cubicBezTo>
                <a:lnTo>
                  <a:pt x="1828369" y="0"/>
                </a:lnTo>
                <a:cubicBezTo>
                  <a:pt x="2021541" y="0"/>
                  <a:pt x="2178137" y="156596"/>
                  <a:pt x="2178137" y="349768"/>
                </a:cubicBezTo>
                <a:lnTo>
                  <a:pt x="2178137" y="1748800"/>
                </a:lnTo>
                <a:cubicBezTo>
                  <a:pt x="2178137" y="1941972"/>
                  <a:pt x="2021541" y="2098568"/>
                  <a:pt x="1828369" y="2098568"/>
                </a:cubicBezTo>
                <a:lnTo>
                  <a:pt x="349768" y="2098568"/>
                </a:lnTo>
                <a:cubicBezTo>
                  <a:pt x="156596" y="2098568"/>
                  <a:pt x="0" y="1941972"/>
                  <a:pt x="0" y="1748800"/>
                </a:cubicBezTo>
                <a:lnTo>
                  <a:pt x="0" y="34976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404" tIns="163404" rIns="163404" bIns="163404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/>
              <a:t>dormant phase</a:t>
            </a:r>
            <a:endParaRPr lang="en-US" b="1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virus is idle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will eventually be activated by some event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not all viruses have this stage</a:t>
            </a:r>
          </a:p>
        </p:txBody>
      </p:sp>
      <p:sp>
        <p:nvSpPr>
          <p:cNvPr id="9" name="Freeform 8"/>
          <p:cNvSpPr/>
          <p:nvPr/>
        </p:nvSpPr>
        <p:spPr>
          <a:xfrm>
            <a:off x="5936317" y="1592631"/>
            <a:ext cx="2884155" cy="2061580"/>
          </a:xfrm>
          <a:custGeom>
            <a:avLst/>
            <a:gdLst>
              <a:gd name="connsiteX0" fmla="*/ 0 w 2308091"/>
              <a:gd name="connsiteY0" fmla="*/ 373580 h 2241435"/>
              <a:gd name="connsiteX1" fmla="*/ 373580 w 2308091"/>
              <a:gd name="connsiteY1" fmla="*/ 0 h 2241435"/>
              <a:gd name="connsiteX2" fmla="*/ 1934511 w 2308091"/>
              <a:gd name="connsiteY2" fmla="*/ 0 h 2241435"/>
              <a:gd name="connsiteX3" fmla="*/ 2308091 w 2308091"/>
              <a:gd name="connsiteY3" fmla="*/ 373580 h 2241435"/>
              <a:gd name="connsiteX4" fmla="*/ 2308091 w 2308091"/>
              <a:gd name="connsiteY4" fmla="*/ 1867855 h 2241435"/>
              <a:gd name="connsiteX5" fmla="*/ 1934511 w 2308091"/>
              <a:gd name="connsiteY5" fmla="*/ 2241435 h 2241435"/>
              <a:gd name="connsiteX6" fmla="*/ 373580 w 2308091"/>
              <a:gd name="connsiteY6" fmla="*/ 2241435 h 2241435"/>
              <a:gd name="connsiteX7" fmla="*/ 0 w 2308091"/>
              <a:gd name="connsiteY7" fmla="*/ 1867855 h 2241435"/>
              <a:gd name="connsiteX8" fmla="*/ 0 w 2308091"/>
              <a:gd name="connsiteY8" fmla="*/ 373580 h 224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8091" h="2241435">
                <a:moveTo>
                  <a:pt x="0" y="373580"/>
                </a:moveTo>
                <a:cubicBezTo>
                  <a:pt x="0" y="167257"/>
                  <a:pt x="167257" y="0"/>
                  <a:pt x="373580" y="0"/>
                </a:cubicBezTo>
                <a:lnTo>
                  <a:pt x="1934511" y="0"/>
                </a:lnTo>
                <a:cubicBezTo>
                  <a:pt x="2140834" y="0"/>
                  <a:pt x="2308091" y="167257"/>
                  <a:pt x="2308091" y="373580"/>
                </a:cubicBezTo>
                <a:lnTo>
                  <a:pt x="2308091" y="1867855"/>
                </a:lnTo>
                <a:cubicBezTo>
                  <a:pt x="2308091" y="2074178"/>
                  <a:pt x="2140834" y="2241435"/>
                  <a:pt x="1934511" y="2241435"/>
                </a:cubicBezTo>
                <a:lnTo>
                  <a:pt x="373580" y="2241435"/>
                </a:lnTo>
                <a:cubicBezTo>
                  <a:pt x="167257" y="2241435"/>
                  <a:pt x="0" y="2074178"/>
                  <a:pt x="0" y="1867855"/>
                </a:cubicBezTo>
                <a:lnTo>
                  <a:pt x="0" y="37358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378" tIns="170378" rIns="170378" bIns="170378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/>
              <a:t>triggering phase</a:t>
            </a:r>
            <a:endParaRPr lang="en-US" b="1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virus is activated to perform the function for which it was intended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can be caused by a variety of system events</a:t>
            </a:r>
          </a:p>
        </p:txBody>
      </p:sp>
      <p:sp>
        <p:nvSpPr>
          <p:cNvPr id="10" name="Freeform 9"/>
          <p:cNvSpPr/>
          <p:nvPr/>
        </p:nvSpPr>
        <p:spPr>
          <a:xfrm>
            <a:off x="107504" y="4021495"/>
            <a:ext cx="5464042" cy="1999793"/>
          </a:xfrm>
          <a:custGeom>
            <a:avLst/>
            <a:gdLst>
              <a:gd name="connsiteX0" fmla="*/ 0 w 3546432"/>
              <a:gd name="connsiteY0" fmla="*/ 365773 h 2194594"/>
              <a:gd name="connsiteX1" fmla="*/ 365773 w 3546432"/>
              <a:gd name="connsiteY1" fmla="*/ 0 h 2194594"/>
              <a:gd name="connsiteX2" fmla="*/ 3180659 w 3546432"/>
              <a:gd name="connsiteY2" fmla="*/ 0 h 2194594"/>
              <a:gd name="connsiteX3" fmla="*/ 3546432 w 3546432"/>
              <a:gd name="connsiteY3" fmla="*/ 365773 h 2194594"/>
              <a:gd name="connsiteX4" fmla="*/ 3546432 w 3546432"/>
              <a:gd name="connsiteY4" fmla="*/ 1828821 h 2194594"/>
              <a:gd name="connsiteX5" fmla="*/ 3180659 w 3546432"/>
              <a:gd name="connsiteY5" fmla="*/ 2194594 h 2194594"/>
              <a:gd name="connsiteX6" fmla="*/ 365773 w 3546432"/>
              <a:gd name="connsiteY6" fmla="*/ 2194594 h 2194594"/>
              <a:gd name="connsiteX7" fmla="*/ 0 w 3546432"/>
              <a:gd name="connsiteY7" fmla="*/ 1828821 h 2194594"/>
              <a:gd name="connsiteX8" fmla="*/ 0 w 3546432"/>
              <a:gd name="connsiteY8" fmla="*/ 365773 h 219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432" h="2194594">
                <a:moveTo>
                  <a:pt x="0" y="365773"/>
                </a:moveTo>
                <a:cubicBezTo>
                  <a:pt x="0" y="163762"/>
                  <a:pt x="163762" y="0"/>
                  <a:pt x="365773" y="0"/>
                </a:cubicBezTo>
                <a:lnTo>
                  <a:pt x="3180659" y="0"/>
                </a:lnTo>
                <a:cubicBezTo>
                  <a:pt x="3382670" y="0"/>
                  <a:pt x="3546432" y="163762"/>
                  <a:pt x="3546432" y="365773"/>
                </a:cubicBezTo>
                <a:lnTo>
                  <a:pt x="3546432" y="1828821"/>
                </a:lnTo>
                <a:cubicBezTo>
                  <a:pt x="3546432" y="2030832"/>
                  <a:pt x="3382670" y="2194594"/>
                  <a:pt x="3180659" y="2194594"/>
                </a:cubicBezTo>
                <a:lnTo>
                  <a:pt x="365773" y="2194594"/>
                </a:lnTo>
                <a:cubicBezTo>
                  <a:pt x="163762" y="2194594"/>
                  <a:pt x="0" y="2030832"/>
                  <a:pt x="0" y="1828821"/>
                </a:cubicBezTo>
                <a:lnTo>
                  <a:pt x="0" y="3657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471" tIns="160471" rIns="160471" bIns="160471" numCol="1" spcCol="1270" anchor="t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/>
              <a:t>propagation phase</a:t>
            </a:r>
            <a:endParaRPr lang="en-US" b="1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virus places a copy of itself into other programs or into certain system areas on the disk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may not be identical to the propagating version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each infected program will now contain a clone of the virus which will itself enter a propagation phase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35168" y="4132243"/>
            <a:ext cx="2165224" cy="1889045"/>
          </a:xfrm>
          <a:custGeom>
            <a:avLst/>
            <a:gdLst>
              <a:gd name="connsiteX0" fmla="*/ 0 w 2165224"/>
              <a:gd name="connsiteY0" fmla="*/ 314847 h 1889045"/>
              <a:gd name="connsiteX1" fmla="*/ 314847 w 2165224"/>
              <a:gd name="connsiteY1" fmla="*/ 0 h 1889045"/>
              <a:gd name="connsiteX2" fmla="*/ 1850377 w 2165224"/>
              <a:gd name="connsiteY2" fmla="*/ 0 h 1889045"/>
              <a:gd name="connsiteX3" fmla="*/ 2165224 w 2165224"/>
              <a:gd name="connsiteY3" fmla="*/ 314847 h 1889045"/>
              <a:gd name="connsiteX4" fmla="*/ 2165224 w 2165224"/>
              <a:gd name="connsiteY4" fmla="*/ 1574198 h 1889045"/>
              <a:gd name="connsiteX5" fmla="*/ 1850377 w 2165224"/>
              <a:gd name="connsiteY5" fmla="*/ 1889045 h 1889045"/>
              <a:gd name="connsiteX6" fmla="*/ 314847 w 2165224"/>
              <a:gd name="connsiteY6" fmla="*/ 1889045 h 1889045"/>
              <a:gd name="connsiteX7" fmla="*/ 0 w 2165224"/>
              <a:gd name="connsiteY7" fmla="*/ 1574198 h 1889045"/>
              <a:gd name="connsiteX8" fmla="*/ 0 w 2165224"/>
              <a:gd name="connsiteY8" fmla="*/ 314847 h 18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224" h="1889045">
                <a:moveTo>
                  <a:pt x="0" y="314847"/>
                </a:moveTo>
                <a:cubicBezTo>
                  <a:pt x="0" y="140962"/>
                  <a:pt x="140962" y="0"/>
                  <a:pt x="314847" y="0"/>
                </a:cubicBezTo>
                <a:lnTo>
                  <a:pt x="1850377" y="0"/>
                </a:lnTo>
                <a:cubicBezTo>
                  <a:pt x="2024262" y="0"/>
                  <a:pt x="2165224" y="140962"/>
                  <a:pt x="2165224" y="314847"/>
                </a:cubicBezTo>
                <a:lnTo>
                  <a:pt x="2165224" y="1574198"/>
                </a:lnTo>
                <a:cubicBezTo>
                  <a:pt x="2165224" y="1748083"/>
                  <a:pt x="2024262" y="1889045"/>
                  <a:pt x="1850377" y="1889045"/>
                </a:cubicBezTo>
                <a:lnTo>
                  <a:pt x="314847" y="1889045"/>
                </a:lnTo>
                <a:cubicBezTo>
                  <a:pt x="140962" y="1889045"/>
                  <a:pt x="0" y="1748083"/>
                  <a:pt x="0" y="1574198"/>
                </a:cubicBezTo>
                <a:lnTo>
                  <a:pt x="0" y="314847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176" tIns="153176" rIns="153176" bIns="153176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 smtClean="0"/>
              <a:t>execution phase</a:t>
            </a:r>
            <a:endParaRPr lang="en-US" b="1" kern="1200" dirty="0"/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function is performed</a:t>
            </a:r>
            <a:endParaRPr lang="en-US" kern="1200" dirty="0"/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may be harmless or damaging</a:t>
            </a:r>
            <a:endParaRPr lang="en-US" kern="1200" dirty="0"/>
          </a:p>
        </p:txBody>
      </p:sp>
      <p:pic>
        <p:nvPicPr>
          <p:cNvPr id="3174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629077">
            <a:off x="4817545" y="3368239"/>
            <a:ext cx="14160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170208" y="19844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124744"/>
            <a:ext cx="27432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Virus Structure</a:t>
            </a:r>
            <a:endParaRPr lang="en-US" dirty="0"/>
          </a:p>
        </p:txBody>
      </p:sp>
      <p:pic>
        <p:nvPicPr>
          <p:cNvPr id="33794" name="Picture 5" descr="f1.pdf"/>
          <p:cNvPicPr>
            <a:picLocks noChangeAspect="1"/>
          </p:cNvPicPr>
          <p:nvPr/>
        </p:nvPicPr>
        <p:blipFill rotWithShape="1">
          <a:blip r:embed="rId3"/>
          <a:srcRect l="9414" t="5451" r="9477" b="47103"/>
          <a:stretch/>
        </p:blipFill>
        <p:spPr bwMode="auto">
          <a:xfrm>
            <a:off x="1331640" y="836711"/>
            <a:ext cx="7416824" cy="561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713357">
            <a:off x="7061458" y="29226"/>
            <a:ext cx="2060575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15081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Compression Virus Logic</a:t>
            </a:r>
          </a:p>
        </p:txBody>
      </p:sp>
      <p:pic>
        <p:nvPicPr>
          <p:cNvPr id="6" name="Picture 3" descr="f3.pdf"/>
          <p:cNvPicPr>
            <a:picLocks noChangeAspect="1"/>
          </p:cNvPicPr>
          <p:nvPr/>
        </p:nvPicPr>
        <p:blipFill rotWithShape="1">
          <a:blip r:embed="rId3"/>
          <a:srcRect l="6745" t="14695" r="8596" b="31123"/>
          <a:stretch/>
        </p:blipFill>
        <p:spPr bwMode="auto">
          <a:xfrm>
            <a:off x="4139952" y="4392922"/>
            <a:ext cx="5040560" cy="24924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35842" name="Picture 6" descr="f2.pdf"/>
          <p:cNvPicPr>
            <a:picLocks noChangeAspect="1"/>
          </p:cNvPicPr>
          <p:nvPr/>
        </p:nvPicPr>
        <p:blipFill rotWithShape="1">
          <a:blip r:embed="rId4"/>
          <a:srcRect l="9494" t="7961" r="9744" b="59631"/>
          <a:stretch/>
        </p:blipFill>
        <p:spPr bwMode="auto">
          <a:xfrm>
            <a:off x="40590" y="1124744"/>
            <a:ext cx="6763658" cy="3512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430952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Malware</a:t>
            </a:r>
            <a:endParaRPr lang="en-AU" smtClean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[NIST05] defines malware as:</a:t>
            </a:r>
          </a:p>
          <a:p>
            <a:pPr marL="0" indent="0">
              <a:buNone/>
            </a:pPr>
            <a:r>
              <a:rPr lang="en-US" dirty="0" smtClean="0"/>
              <a:t>“a program that is inserted into a system, usually covertly, with the intent of compromising the </a:t>
            </a:r>
            <a:r>
              <a:rPr lang="en-US" i="1" dirty="0" smtClean="0"/>
              <a:t>confidentiality</a:t>
            </a:r>
            <a:r>
              <a:rPr lang="en-US" dirty="0" smtClean="0"/>
              <a:t>, </a:t>
            </a:r>
            <a:r>
              <a:rPr lang="en-US" i="1" dirty="0" smtClean="0"/>
              <a:t>integrity</a:t>
            </a:r>
            <a:r>
              <a:rPr lang="en-US" dirty="0" smtClean="0"/>
              <a:t>, or </a:t>
            </a:r>
            <a:r>
              <a:rPr lang="en-US" i="1" dirty="0" smtClean="0"/>
              <a:t>availability</a:t>
            </a:r>
            <a:r>
              <a:rPr lang="en-US" dirty="0" smtClean="0"/>
              <a:t> of the victim’s data, applications, or operating system or otherwise annoying or disrupting the victim.” </a:t>
            </a:r>
            <a:endParaRPr lang="en-A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4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Virus Classifications</a:t>
            </a:r>
          </a:p>
        </p:txBody>
      </p:sp>
      <p:sp>
        <p:nvSpPr>
          <p:cNvPr id="39938" name="Text Placeholder 5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3931920" cy="744071"/>
          </a:xfrm>
        </p:spPr>
        <p:txBody>
          <a:bodyPr/>
          <a:lstStyle/>
          <a:p>
            <a:r>
              <a:rPr lang="en-US" dirty="0" smtClean="0"/>
              <a:t>target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1706071"/>
            <a:ext cx="3931920" cy="3523129"/>
          </a:xfrm>
        </p:spPr>
        <p:txBody>
          <a:bodyPr/>
          <a:lstStyle/>
          <a:p>
            <a:r>
              <a:rPr lang="en-US" dirty="0" smtClean="0"/>
              <a:t>boot sector infector</a:t>
            </a:r>
          </a:p>
          <a:p>
            <a:pPr lvl="1"/>
            <a:r>
              <a:rPr lang="en-US" dirty="0" smtClean="0"/>
              <a:t>infects a master boot record or boot record and spreads when a system is booted from the disk containing the virus</a:t>
            </a:r>
          </a:p>
          <a:p>
            <a:r>
              <a:rPr lang="en-US" dirty="0" smtClean="0"/>
              <a:t>file infector </a:t>
            </a:r>
          </a:p>
          <a:p>
            <a:pPr lvl="1"/>
            <a:r>
              <a:rPr lang="en-US" dirty="0" smtClean="0"/>
              <a:t>infects files that the operating system or shell considers to be executable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infects files with macro or scripting code that is interpreted by an application</a:t>
            </a:r>
          </a:p>
          <a:p>
            <a:r>
              <a:rPr lang="en-US" dirty="0" smtClean="0"/>
              <a:t>multipartite virus</a:t>
            </a:r>
          </a:p>
          <a:p>
            <a:pPr lvl="1"/>
            <a:r>
              <a:rPr lang="en-US" dirty="0" smtClean="0"/>
              <a:t>infects files in multiple ways</a:t>
            </a:r>
          </a:p>
        </p:txBody>
      </p:sp>
      <p:sp>
        <p:nvSpPr>
          <p:cNvPr id="3994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908720"/>
            <a:ext cx="3931920" cy="744071"/>
          </a:xfrm>
        </p:spPr>
        <p:txBody>
          <a:bodyPr/>
          <a:lstStyle/>
          <a:p>
            <a:r>
              <a:rPr lang="en-US" dirty="0" smtClean="0"/>
              <a:t>concealment strategy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4209608" cy="3523129"/>
          </a:xfrm>
        </p:spPr>
        <p:txBody>
          <a:bodyPr/>
          <a:lstStyle/>
          <a:p>
            <a:r>
              <a:rPr lang="en-US" dirty="0" smtClean="0"/>
              <a:t>encrypted virus</a:t>
            </a:r>
          </a:p>
          <a:p>
            <a:pPr lvl="1"/>
            <a:r>
              <a:rPr lang="en-US" dirty="0" smtClean="0"/>
              <a:t>a portion of the virus creates a random encryption key and encrypts the remainder of the virus</a:t>
            </a:r>
          </a:p>
          <a:p>
            <a:r>
              <a:rPr lang="en-US" dirty="0" smtClean="0"/>
              <a:t>stealth virus</a:t>
            </a:r>
          </a:p>
          <a:p>
            <a:pPr lvl="1"/>
            <a:r>
              <a:rPr lang="en-US" dirty="0" smtClean="0"/>
              <a:t>a form of virus explicitly designed to hide itself from detection by anti-virus software</a:t>
            </a:r>
          </a:p>
          <a:p>
            <a:r>
              <a:rPr lang="en-US" dirty="0" smtClean="0"/>
              <a:t>polymorphic virus</a:t>
            </a:r>
          </a:p>
          <a:p>
            <a:pPr lvl="1"/>
            <a:r>
              <a:rPr lang="en-US" dirty="0" smtClean="0"/>
              <a:t>a virus that mutates with every infection</a:t>
            </a:r>
          </a:p>
          <a:p>
            <a:r>
              <a:rPr lang="en-US" dirty="0" smtClean="0"/>
              <a:t>metamorphic virus</a:t>
            </a:r>
          </a:p>
          <a:p>
            <a:pPr lvl="1"/>
            <a:r>
              <a:rPr lang="en-US" dirty="0" smtClean="0"/>
              <a:t>a virus that mutates and rewrites itself completely at each iteration and may change behavior as well as appearance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1981200" y="4267200"/>
            <a:ext cx="5105400" cy="76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4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388938" y="257175"/>
            <a:ext cx="1184275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2933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build="p"/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Macro/Scripting Code Viruses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0525"/>
            <a:ext cx="8507288" cy="4830763"/>
          </a:xfrm>
        </p:spPr>
        <p:txBody>
          <a:bodyPr/>
          <a:lstStyle/>
          <a:p>
            <a:r>
              <a:rPr lang="en-US" dirty="0" smtClean="0"/>
              <a:t>very common in mid-1990s</a:t>
            </a:r>
          </a:p>
          <a:p>
            <a:pPr lvl="1"/>
            <a:r>
              <a:rPr lang="en-US" dirty="0" smtClean="0"/>
              <a:t>platform independent</a:t>
            </a:r>
          </a:p>
          <a:p>
            <a:pPr lvl="1"/>
            <a:r>
              <a:rPr lang="en-US" dirty="0" smtClean="0"/>
              <a:t>infect documents (not executable portions of code)</a:t>
            </a:r>
          </a:p>
          <a:p>
            <a:pPr lvl="1"/>
            <a:r>
              <a:rPr lang="en-US" dirty="0" smtClean="0"/>
              <a:t>easily spread</a:t>
            </a:r>
          </a:p>
          <a:p>
            <a:r>
              <a:rPr lang="en-US" dirty="0" smtClean="0"/>
              <a:t>exploit macro capability of MS Office applications</a:t>
            </a:r>
          </a:p>
          <a:p>
            <a:pPr lvl="1"/>
            <a:r>
              <a:rPr lang="en-US" dirty="0" smtClean="0"/>
              <a:t>more recent releases of products include protection</a:t>
            </a:r>
          </a:p>
          <a:p>
            <a:r>
              <a:rPr lang="en-US" dirty="0" smtClean="0"/>
              <a:t>various anti-virus programs have been developed </a:t>
            </a:r>
          </a:p>
          <a:p>
            <a:pPr lvl="1"/>
            <a:r>
              <a:rPr lang="en-US" dirty="0" smtClean="0"/>
              <a:t>so these are no longer the predominant virus threat</a:t>
            </a:r>
          </a:p>
        </p:txBody>
      </p:sp>
    </p:spTree>
    <p:extLst>
      <p:ext uri="{BB962C8B-B14F-4D97-AF65-F5344CB8AC3E}">
        <p14:creationId xmlns:p14="http://schemas.microsoft.com/office/powerpoint/2010/main" val="24697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Worms</a:t>
            </a:r>
            <a:endParaRPr lang="en-US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30763"/>
          </a:xfrm>
        </p:spPr>
        <p:txBody>
          <a:bodyPr/>
          <a:lstStyle/>
          <a:p>
            <a:r>
              <a:rPr lang="en-US" dirty="0" smtClean="0"/>
              <a:t>program that actively seeks out                   more machines to infect </a:t>
            </a:r>
          </a:p>
          <a:p>
            <a:pPr lvl="1"/>
            <a:r>
              <a:rPr lang="en-US" dirty="0" smtClean="0"/>
              <a:t>each infected machine serves as an automated launching pad for attacks on other machines</a:t>
            </a:r>
          </a:p>
          <a:p>
            <a:r>
              <a:rPr lang="en-US" dirty="0" smtClean="0"/>
              <a:t>exploits software vulnerabilities in client or server programs</a:t>
            </a:r>
          </a:p>
          <a:p>
            <a:r>
              <a:rPr lang="en-US" dirty="0" smtClean="0"/>
              <a:t>can use network connections to spread from system to system</a:t>
            </a:r>
          </a:p>
          <a:p>
            <a:r>
              <a:rPr lang="en-US" dirty="0" smtClean="0"/>
              <a:t>spreads through shared media</a:t>
            </a:r>
          </a:p>
          <a:p>
            <a:pPr lvl="1"/>
            <a:r>
              <a:rPr lang="en-US" dirty="0" smtClean="0"/>
              <a:t>USB drives, CD, DVD data disks</a:t>
            </a:r>
          </a:p>
        </p:txBody>
      </p:sp>
      <p:pic>
        <p:nvPicPr>
          <p:cNvPr id="440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034142" y="4869193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80"/>
            <a:ext cx="22860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Worms</a:t>
            </a:r>
            <a:endParaRPr lang="en-US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r>
              <a:rPr lang="en-US" dirty="0" smtClean="0"/>
              <a:t>e-mail worms spread in macro or script code included in attachments and instant messenger file transfers</a:t>
            </a:r>
          </a:p>
          <a:p>
            <a:r>
              <a:rPr lang="en-US" dirty="0" smtClean="0"/>
              <a:t>upon activation the worm may replicate and propagate again </a:t>
            </a:r>
          </a:p>
          <a:p>
            <a:r>
              <a:rPr lang="en-US" dirty="0" smtClean="0"/>
              <a:t>usually carries some form of payload</a:t>
            </a:r>
          </a:p>
          <a:p>
            <a:r>
              <a:rPr lang="en-US" dirty="0" smtClean="0"/>
              <a:t>first known implementation was done in Xerox Palo Alto Labs in the early 1980s</a:t>
            </a:r>
          </a:p>
        </p:txBody>
      </p:sp>
      <p:pic>
        <p:nvPicPr>
          <p:cNvPr id="440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827810" y="71438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1228">
            <a:off x="7213109" y="4932864"/>
            <a:ext cx="1861930" cy="751305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549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Worm Replication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3419855" y="1390341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worm e-mails a copy of itself to other systems</a:t>
            </a:r>
            <a:endParaRPr lang="en-US" kern="1200" dirty="0"/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sends itself as an attachment via an instant message service</a:t>
            </a:r>
            <a:endParaRPr lang="en-US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7200" y="1297522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5A2802"/>
                </a:solidFill>
              </a:rPr>
              <a:t>electronic mail or instant messenger facility</a:t>
            </a:r>
            <a:endParaRPr lang="en-US" sz="2000" kern="1200" dirty="0">
              <a:solidFill>
                <a:srgbClr val="5A2802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419855" y="2364926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creates a copy of itself or infects a file as a virus on removable media</a:t>
            </a:r>
            <a:endParaRPr lang="en-US" kern="1200" dirty="0"/>
          </a:p>
        </p:txBody>
      </p:sp>
      <p:sp>
        <p:nvSpPr>
          <p:cNvPr id="15" name="Freeform 14"/>
          <p:cNvSpPr/>
          <p:nvPr/>
        </p:nvSpPr>
        <p:spPr>
          <a:xfrm>
            <a:off x="457200" y="2272108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5A2802"/>
                </a:solidFill>
              </a:rPr>
              <a:t>file sharing</a:t>
            </a:r>
            <a:endParaRPr lang="en-US" sz="2000" b="1" kern="1200" dirty="0">
              <a:solidFill>
                <a:srgbClr val="5A2802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419855" y="3339511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worm executes a copy of itself on another system</a:t>
            </a:r>
            <a:endParaRPr lang="en-US" kern="1200" dirty="0"/>
          </a:p>
        </p:txBody>
      </p:sp>
      <p:sp>
        <p:nvSpPr>
          <p:cNvPr id="17" name="Freeform 16"/>
          <p:cNvSpPr/>
          <p:nvPr/>
        </p:nvSpPr>
        <p:spPr>
          <a:xfrm>
            <a:off x="457200" y="3246693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5A2802"/>
                </a:solidFill>
              </a:rPr>
              <a:t>remote execution capability</a:t>
            </a:r>
            <a:endParaRPr lang="en-US" sz="2000" b="1" kern="1200" dirty="0">
              <a:solidFill>
                <a:srgbClr val="5A2802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855" y="4314095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worm uses a remote file access or transfer service to copy itself from one system to the other</a:t>
            </a:r>
            <a:endParaRPr lang="en-US" kern="1200" dirty="0"/>
          </a:p>
        </p:txBody>
      </p:sp>
      <p:sp>
        <p:nvSpPr>
          <p:cNvPr id="19" name="Freeform 18"/>
          <p:cNvSpPr/>
          <p:nvPr/>
        </p:nvSpPr>
        <p:spPr>
          <a:xfrm>
            <a:off x="457200" y="4221278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5A2802"/>
                </a:solidFill>
              </a:rPr>
              <a:t>remote file access or transfer capability</a:t>
            </a:r>
            <a:endParaRPr lang="en-US" sz="2000" b="1" kern="1200" dirty="0">
              <a:solidFill>
                <a:srgbClr val="5A2802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419855" y="5288680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/>
              <a:t>worm logs onto a remote system as a user and then uses commands to copy itself from one system to the other</a:t>
            </a:r>
            <a:endParaRPr lang="en-US" kern="1200" dirty="0"/>
          </a:p>
        </p:txBody>
      </p:sp>
      <p:sp>
        <p:nvSpPr>
          <p:cNvPr id="21" name="Freeform 20"/>
          <p:cNvSpPr/>
          <p:nvPr/>
        </p:nvSpPr>
        <p:spPr>
          <a:xfrm>
            <a:off x="457200" y="5195863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rgbClr val="5A2802"/>
                </a:solidFill>
              </a:rPr>
              <a:t>remote login capability</a:t>
            </a:r>
            <a:endParaRPr lang="en-US" sz="2000" b="1" kern="1200" dirty="0">
              <a:solidFill>
                <a:srgbClr val="5A280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9369">
            <a:off x="7254357" y="618164"/>
            <a:ext cx="1479462" cy="59697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1096922" y="6215440"/>
            <a:ext cx="1430388" cy="577174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3708">
            <a:off x="427420" y="1060998"/>
            <a:ext cx="1339325" cy="540429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7232616" y="2925755"/>
            <a:ext cx="1360705" cy="54905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9467">
            <a:off x="6983330" y="6021860"/>
            <a:ext cx="1277192" cy="515358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2559938" y="4031422"/>
            <a:ext cx="1119312" cy="451652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117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Target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Scanning (or fingerprinting)</a:t>
            </a:r>
          </a:p>
          <a:p>
            <a:pPr lvl="1"/>
            <a:r>
              <a:rPr lang="en-US" sz="2000" dirty="0" smtClean="0"/>
              <a:t>First function in the propagation phase for a network worm</a:t>
            </a:r>
          </a:p>
          <a:p>
            <a:pPr lvl="1"/>
            <a:r>
              <a:rPr lang="en-US" sz="2000" dirty="0" smtClean="0"/>
              <a:t>Searches for other systems to infect</a:t>
            </a:r>
            <a:endParaRPr lang="en-US" sz="2000" dirty="0"/>
          </a:p>
          <a:p>
            <a:pPr lvl="0"/>
            <a:r>
              <a:rPr lang="en-US" sz="2400" dirty="0"/>
              <a:t>Scanning strategies that a worm can use:</a:t>
            </a:r>
          </a:p>
          <a:p>
            <a:pPr marL="114300" lvl="1" indent="0" defTabSz="622300">
              <a:lnSpc>
                <a:spcPct val="90000"/>
              </a:lnSpc>
              <a:spcBef>
                <a:spcPct val="0"/>
              </a:spcBef>
              <a:buChar char="•"/>
            </a:pPr>
            <a:r>
              <a:rPr lang="en-US" sz="1800" dirty="0"/>
              <a:t>Random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compromised host probes random addresses in the IP address space using a different seed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produces a high volume of Internet traffic which may cause generalized disruption even before the actual attack is launched</a:t>
            </a:r>
          </a:p>
          <a:p>
            <a:pPr marL="114300" lvl="1" indent="0" defTabSz="622300">
              <a:lnSpc>
                <a:spcPct val="90000"/>
              </a:lnSpc>
              <a:spcBef>
                <a:spcPct val="0"/>
              </a:spcBef>
              <a:buChar char="•"/>
            </a:pPr>
            <a:r>
              <a:rPr lang="en-US" sz="1800" dirty="0"/>
              <a:t>Hit-list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attacker first compiles a long list of potential vulnerable machines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Once the list is compiled the attacker begins infecting machines on the list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infected machine is provided with a portion of the list to scan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results in a very short scanning period which may make it difficult to detect that infection is taking place</a:t>
            </a:r>
          </a:p>
          <a:p>
            <a:pPr marL="114300" lvl="1" indent="0" defTabSz="622300">
              <a:lnSpc>
                <a:spcPct val="90000"/>
              </a:lnSpc>
              <a:spcBef>
                <a:spcPct val="0"/>
              </a:spcBef>
              <a:buChar char="•"/>
            </a:pPr>
            <a:r>
              <a:rPr lang="en-US" sz="1800" dirty="0"/>
              <a:t>Topological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method uses information contained on an infected victim machine to find more hosts to scan</a:t>
            </a:r>
          </a:p>
          <a:p>
            <a:pPr marL="114300" lvl="1" indent="0" defTabSz="622300">
              <a:lnSpc>
                <a:spcPct val="90000"/>
              </a:lnSpc>
              <a:spcBef>
                <a:spcPct val="0"/>
              </a:spcBef>
              <a:buChar char="•"/>
            </a:pPr>
            <a:r>
              <a:rPr lang="en-US" sz="1800" dirty="0"/>
              <a:t>Local subnet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a host can be infected behind a firewall that host then looks for targets in its own local network</a:t>
            </a:r>
          </a:p>
          <a:p>
            <a:pPr marL="742950" lvl="2" indent="-285750">
              <a:lnSpc>
                <a:spcPct val="80000"/>
              </a:lnSpc>
              <a:buFont typeface="Courier New" pitchFamily="49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host uses the subnet address structure to find other hosts that would otherwise be protected by the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firewall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28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Worm Propagation Model</a:t>
            </a:r>
            <a:endParaRPr lang="en-US" dirty="0"/>
          </a:p>
        </p:txBody>
      </p:sp>
      <p:pic>
        <p:nvPicPr>
          <p:cNvPr id="48131" name="Picture 5" descr="f4.pdf"/>
          <p:cNvPicPr>
            <a:picLocks noChangeAspect="1"/>
          </p:cNvPicPr>
          <p:nvPr/>
        </p:nvPicPr>
        <p:blipFill rotWithShape="1">
          <a:blip r:embed="rId3"/>
          <a:srcRect l="7676" t="26488" r="13469" b="25061"/>
          <a:stretch/>
        </p:blipFill>
        <p:spPr bwMode="auto">
          <a:xfrm>
            <a:off x="1403648" y="980728"/>
            <a:ext cx="7155006" cy="56886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44450"/>
            <a:bevelB/>
          </a:sp3d>
        </p:spPr>
      </p:pic>
    </p:spTree>
    <p:extLst>
      <p:ext uri="{BB962C8B-B14F-4D97-AF65-F5344CB8AC3E}">
        <p14:creationId xmlns:p14="http://schemas.microsoft.com/office/powerpoint/2010/main" val="10466849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t="11352" r="11082" b="33258"/>
          <a:stretch/>
        </p:blipFill>
        <p:spPr>
          <a:xfrm>
            <a:off x="971600" y="116632"/>
            <a:ext cx="7295742" cy="6525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04826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Morris Worm</a:t>
            </a:r>
            <a:endParaRPr lang="en-US" dirty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US" sz="2800" dirty="0" smtClean="0"/>
              <a:t>earliest significant worm infection</a:t>
            </a:r>
          </a:p>
          <a:p>
            <a:pPr lvl="1"/>
            <a:r>
              <a:rPr lang="en-US" sz="2400" dirty="0" smtClean="0"/>
              <a:t>released by Robert Morris in 1988</a:t>
            </a:r>
          </a:p>
          <a:p>
            <a:r>
              <a:rPr lang="en-US" sz="2800" dirty="0" smtClean="0"/>
              <a:t>designed to spread on UNIX systems</a:t>
            </a:r>
          </a:p>
          <a:p>
            <a:pPr lvl="1"/>
            <a:r>
              <a:rPr lang="en-US" sz="2400" dirty="0" smtClean="0"/>
              <a:t>attempted to crack local password file to use login/password to logon to other systems</a:t>
            </a:r>
          </a:p>
          <a:p>
            <a:pPr lvl="1"/>
            <a:r>
              <a:rPr lang="en-US" sz="2400" dirty="0" smtClean="0"/>
              <a:t>exploited a bug in the finger protocol which reports the whereabouts of a remote user</a:t>
            </a:r>
          </a:p>
          <a:p>
            <a:pPr lvl="1"/>
            <a:r>
              <a:rPr lang="en-US" sz="2400" dirty="0" smtClean="0"/>
              <a:t>exploited a trapdoor in the debug option of the remote process that receives and sends mail</a:t>
            </a:r>
          </a:p>
          <a:p>
            <a:r>
              <a:rPr lang="en-US" sz="2800" dirty="0" smtClean="0"/>
              <a:t>successful attacks achieved communication with the operating system command interpreter</a:t>
            </a:r>
          </a:p>
          <a:p>
            <a:pPr lvl="1"/>
            <a:r>
              <a:rPr lang="en-US" sz="2400" dirty="0" smtClean="0"/>
              <a:t>sent interpreter a bootstrap program to copy worm over</a:t>
            </a:r>
          </a:p>
        </p:txBody>
      </p:sp>
      <p:pic>
        <p:nvPicPr>
          <p:cNvPr id="5017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791299" y="72042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85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  <a:ea typeface="+mj-ea"/>
                <a:cs typeface="+mj-cs"/>
              </a:rPr>
              <a:t>Recent Worm Attacks</a:t>
            </a:r>
            <a:endParaRPr lang="en-US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762000"/>
          <a:ext cx="9144000" cy="6005195"/>
        </p:xfrm>
        <a:graphic>
          <a:graphicData uri="http://schemas.openxmlformats.org/drawingml/2006/table">
            <a:tbl>
              <a:tblPr/>
              <a:tblGrid>
                <a:gridCol w="1524000"/>
                <a:gridCol w="1828800"/>
                <a:gridCol w="57912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Melissa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1998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e-mail worm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first to include virus, worm and Trojan in one 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Code 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July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Microsoft IIS bug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probes random IP addresses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consumes significant Internet capacity when active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Code Red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August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also targeted Microsoft IIS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installs a backdoor for access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Nimda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September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had worm, virus and mobile code characteristics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spread using e-mail, Windows shares, Web servers,  Web clients, backdoors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SQL Slammer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Early 2003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a buffer overflow vulnerability in SQL server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compact and spread rapidly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Sobig.F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Late 2003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open proxy servers to turn infected machines into spam engines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Mydoom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mass-mailing e-mail worm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installed a backdoor in infected machines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Warezov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creates executables in system directories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sends itself as an e-mail attachment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can disable security related products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Conficker (Downadup)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November 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exploits a Windows buffer overflow vulnerability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most widespread infection since SQL Slammer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Stuxnet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restricted rate of spread to reduce chance of detection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targeted industrial control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81460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92080" y="2780928"/>
            <a:ext cx="3429000" cy="1292662"/>
          </a:xfrm>
        </p:spPr>
        <p:txBody>
          <a:bodyPr wrap="square" tIns="137160" numCol="1" anchorCtr="0" compatLnSpc="1">
            <a:prstTxWarp prst="textNoShape">
              <a:avLst/>
            </a:prstTxWarp>
            <a:spAutoFit/>
          </a:bodyPr>
          <a:lstStyle/>
          <a:p>
            <a:pPr eaLnBrk="1" fontAlgn="base" hangingPunct="1">
              <a:spcAft>
                <a:spcPct val="0"/>
              </a:spcAft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Malware Terminology</a:t>
            </a:r>
          </a:p>
        </p:txBody>
      </p:sp>
      <p:pic>
        <p:nvPicPr>
          <p:cNvPr id="21509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0272" y="5541945"/>
            <a:ext cx="1224136" cy="120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5292080" y="220486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ＭＳ Ｐゴシック" pitchFamily="-110" charset="-128"/>
              </a:rPr>
              <a:t>Table 6.1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808925" cy="6845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547" y="0"/>
            <a:ext cx="4220858" cy="206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6056" y="458112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(Table can be found on page 201     </a:t>
            </a:r>
          </a:p>
          <a:p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in the textbook.)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73110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 Technology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552773" y="2348989"/>
            <a:ext cx="3623072" cy="3623072"/>
          </a:xfrm>
          <a:prstGeom prst="ellipse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/>
          <p:cNvSpPr/>
          <p:nvPr/>
        </p:nvSpPr>
        <p:spPr>
          <a:xfrm>
            <a:off x="1955236" y="2751452"/>
            <a:ext cx="2818146" cy="2818146"/>
          </a:xfrm>
          <a:prstGeom prst="ellipse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2357699" y="3153915"/>
            <a:ext cx="2013220" cy="2013220"/>
          </a:xfrm>
          <a:prstGeom prst="ellipse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760463" y="3556680"/>
            <a:ext cx="1207690" cy="1207690"/>
          </a:xfrm>
          <a:prstGeom prst="ellipse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>
            <a:off x="3162926" y="3959143"/>
            <a:ext cx="402764" cy="402764"/>
          </a:xfrm>
          <a:prstGeom prst="ellipse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779690" y="1449501"/>
            <a:ext cx="3017520" cy="639593"/>
          </a:xfrm>
          <a:custGeom>
            <a:avLst/>
            <a:gdLst>
              <a:gd name="connsiteX0" fmla="*/ 0 w 1811536"/>
              <a:gd name="connsiteY0" fmla="*/ 0 h 639593"/>
              <a:gd name="connsiteX1" fmla="*/ 1811536 w 1811536"/>
              <a:gd name="connsiteY1" fmla="*/ 0 h 639593"/>
              <a:gd name="connsiteX2" fmla="*/ 1811536 w 1811536"/>
              <a:gd name="connsiteY2" fmla="*/ 639593 h 639593"/>
              <a:gd name="connsiteX3" fmla="*/ 0 w 1811536"/>
              <a:gd name="connsiteY3" fmla="*/ 639593 h 639593"/>
              <a:gd name="connsiteX4" fmla="*/ 0 w 1811536"/>
              <a:gd name="connsiteY4" fmla="*/ 0 h 6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6" h="639593">
                <a:moveTo>
                  <a:pt x="0" y="0"/>
                </a:moveTo>
                <a:lnTo>
                  <a:pt x="1811536" y="0"/>
                </a:lnTo>
                <a:lnTo>
                  <a:pt x="1811536" y="639593"/>
                </a:lnTo>
                <a:lnTo>
                  <a:pt x="0" y="639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26670" rIns="26670" bIns="26670" numCol="1" spcCol="1270" anchor="ctr" anchorCtr="0">
            <a:noAutofit/>
          </a:bodyPr>
          <a:lstStyle/>
          <a:p>
            <a:pPr lvl="0" algn="l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multiplatform</a:t>
            </a:r>
            <a:endParaRPr lang="en-US" sz="2400" kern="1200" dirty="0"/>
          </a:p>
        </p:txBody>
      </p:sp>
      <p:sp>
        <p:nvSpPr>
          <p:cNvPr id="11" name="Straight Connector 10"/>
          <p:cNvSpPr/>
          <p:nvPr/>
        </p:nvSpPr>
        <p:spPr>
          <a:xfrm>
            <a:off x="5326806" y="1769297"/>
            <a:ext cx="45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Straight Connector 11"/>
          <p:cNvSpPr/>
          <p:nvPr/>
        </p:nvSpPr>
        <p:spPr>
          <a:xfrm rot="5400000">
            <a:off x="3148434" y="1985172"/>
            <a:ext cx="2391227" cy="19594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5779690" y="2125808"/>
            <a:ext cx="3017520" cy="639593"/>
          </a:xfrm>
          <a:custGeom>
            <a:avLst/>
            <a:gdLst>
              <a:gd name="connsiteX0" fmla="*/ 0 w 1811536"/>
              <a:gd name="connsiteY0" fmla="*/ 0 h 639593"/>
              <a:gd name="connsiteX1" fmla="*/ 1811536 w 1811536"/>
              <a:gd name="connsiteY1" fmla="*/ 0 h 639593"/>
              <a:gd name="connsiteX2" fmla="*/ 1811536 w 1811536"/>
              <a:gd name="connsiteY2" fmla="*/ 639593 h 639593"/>
              <a:gd name="connsiteX3" fmla="*/ 0 w 1811536"/>
              <a:gd name="connsiteY3" fmla="*/ 639593 h 639593"/>
              <a:gd name="connsiteX4" fmla="*/ 0 w 1811536"/>
              <a:gd name="connsiteY4" fmla="*/ 0 h 6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6" h="639593">
                <a:moveTo>
                  <a:pt x="0" y="0"/>
                </a:moveTo>
                <a:lnTo>
                  <a:pt x="1811536" y="0"/>
                </a:lnTo>
                <a:lnTo>
                  <a:pt x="1811536" y="639593"/>
                </a:lnTo>
                <a:lnTo>
                  <a:pt x="0" y="639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26670" rIns="26670" bIns="26670" numCol="1" spcCol="1270" anchor="ctr" anchorCtr="0">
            <a:noAutofit/>
          </a:bodyPr>
          <a:lstStyle/>
          <a:p>
            <a:pPr lvl="0" algn="l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multi-exploit</a:t>
            </a:r>
            <a:endParaRPr lang="en-US" sz="2400" kern="1200" dirty="0"/>
          </a:p>
        </p:txBody>
      </p:sp>
      <p:sp>
        <p:nvSpPr>
          <p:cNvPr id="14" name="Straight Connector 13"/>
          <p:cNvSpPr/>
          <p:nvPr/>
        </p:nvSpPr>
        <p:spPr>
          <a:xfrm>
            <a:off x="5326806" y="2445604"/>
            <a:ext cx="45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Straight Connector 15"/>
          <p:cNvSpPr/>
          <p:nvPr/>
        </p:nvSpPr>
        <p:spPr>
          <a:xfrm rot="5400000">
            <a:off x="3499812" y="2610092"/>
            <a:ext cx="1990998" cy="16605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5779690" y="2802114"/>
            <a:ext cx="3017520" cy="639593"/>
          </a:xfrm>
          <a:custGeom>
            <a:avLst/>
            <a:gdLst>
              <a:gd name="connsiteX0" fmla="*/ 0 w 1811536"/>
              <a:gd name="connsiteY0" fmla="*/ 0 h 639593"/>
              <a:gd name="connsiteX1" fmla="*/ 1811536 w 1811536"/>
              <a:gd name="connsiteY1" fmla="*/ 0 h 639593"/>
              <a:gd name="connsiteX2" fmla="*/ 1811536 w 1811536"/>
              <a:gd name="connsiteY2" fmla="*/ 639593 h 639593"/>
              <a:gd name="connsiteX3" fmla="*/ 0 w 1811536"/>
              <a:gd name="connsiteY3" fmla="*/ 639593 h 639593"/>
              <a:gd name="connsiteX4" fmla="*/ 0 w 1811536"/>
              <a:gd name="connsiteY4" fmla="*/ 0 h 6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6" h="639593">
                <a:moveTo>
                  <a:pt x="0" y="0"/>
                </a:moveTo>
                <a:lnTo>
                  <a:pt x="1811536" y="0"/>
                </a:lnTo>
                <a:lnTo>
                  <a:pt x="1811536" y="639593"/>
                </a:lnTo>
                <a:lnTo>
                  <a:pt x="0" y="639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26670" rIns="26670" bIns="26670" numCol="1" spcCol="1270" anchor="ctr" anchorCtr="0">
            <a:noAutofit/>
          </a:bodyPr>
          <a:lstStyle/>
          <a:p>
            <a:pPr lvl="0" algn="l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ultrafast spreading</a:t>
            </a:r>
            <a:endParaRPr lang="en-US" sz="2400" kern="1200" dirty="0"/>
          </a:p>
        </p:txBody>
      </p:sp>
      <p:sp>
        <p:nvSpPr>
          <p:cNvPr id="18" name="Straight Connector 17"/>
          <p:cNvSpPr/>
          <p:nvPr/>
        </p:nvSpPr>
        <p:spPr>
          <a:xfrm>
            <a:off x="5326806" y="3121911"/>
            <a:ext cx="45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8"/>
          <p:cNvSpPr/>
          <p:nvPr/>
        </p:nvSpPr>
        <p:spPr>
          <a:xfrm rot="5400000">
            <a:off x="3844366" y="3209469"/>
            <a:ext cx="1569997" cy="13948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5779690" y="3463929"/>
            <a:ext cx="3017520" cy="639593"/>
          </a:xfrm>
          <a:custGeom>
            <a:avLst/>
            <a:gdLst>
              <a:gd name="connsiteX0" fmla="*/ 0 w 1811536"/>
              <a:gd name="connsiteY0" fmla="*/ 0 h 639593"/>
              <a:gd name="connsiteX1" fmla="*/ 1811536 w 1811536"/>
              <a:gd name="connsiteY1" fmla="*/ 0 h 639593"/>
              <a:gd name="connsiteX2" fmla="*/ 1811536 w 1811536"/>
              <a:gd name="connsiteY2" fmla="*/ 639593 h 639593"/>
              <a:gd name="connsiteX3" fmla="*/ 0 w 1811536"/>
              <a:gd name="connsiteY3" fmla="*/ 639593 h 639593"/>
              <a:gd name="connsiteX4" fmla="*/ 0 w 1811536"/>
              <a:gd name="connsiteY4" fmla="*/ 0 h 6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6" h="639593">
                <a:moveTo>
                  <a:pt x="0" y="0"/>
                </a:moveTo>
                <a:lnTo>
                  <a:pt x="1811536" y="0"/>
                </a:lnTo>
                <a:lnTo>
                  <a:pt x="1811536" y="639593"/>
                </a:lnTo>
                <a:lnTo>
                  <a:pt x="0" y="639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26670" rIns="26670" bIns="26670" numCol="1" spcCol="1270" anchor="ctr" anchorCtr="0">
            <a:noAutofit/>
          </a:bodyPr>
          <a:lstStyle/>
          <a:p>
            <a:pPr lvl="0" algn="l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polymorphic</a:t>
            </a:r>
            <a:endParaRPr lang="en-US" sz="2400" kern="1200" dirty="0"/>
          </a:p>
        </p:txBody>
      </p:sp>
      <p:sp>
        <p:nvSpPr>
          <p:cNvPr id="21" name="Straight Connector 20"/>
          <p:cNvSpPr/>
          <p:nvPr/>
        </p:nvSpPr>
        <p:spPr>
          <a:xfrm>
            <a:off x="5326806" y="3783726"/>
            <a:ext cx="45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Straight Connector 21"/>
          <p:cNvSpPr/>
          <p:nvPr/>
        </p:nvSpPr>
        <p:spPr>
          <a:xfrm rot="5400000">
            <a:off x="4187350" y="3842299"/>
            <a:ext cx="1198029" cy="1080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5779690" y="4106420"/>
            <a:ext cx="3017520" cy="639593"/>
          </a:xfrm>
          <a:custGeom>
            <a:avLst/>
            <a:gdLst>
              <a:gd name="connsiteX0" fmla="*/ 0 w 1811536"/>
              <a:gd name="connsiteY0" fmla="*/ 0 h 639593"/>
              <a:gd name="connsiteX1" fmla="*/ 1811536 w 1811536"/>
              <a:gd name="connsiteY1" fmla="*/ 0 h 639593"/>
              <a:gd name="connsiteX2" fmla="*/ 1811536 w 1811536"/>
              <a:gd name="connsiteY2" fmla="*/ 639593 h 639593"/>
              <a:gd name="connsiteX3" fmla="*/ 0 w 1811536"/>
              <a:gd name="connsiteY3" fmla="*/ 639593 h 639593"/>
              <a:gd name="connsiteX4" fmla="*/ 0 w 1811536"/>
              <a:gd name="connsiteY4" fmla="*/ 0 h 6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6" h="639593">
                <a:moveTo>
                  <a:pt x="0" y="0"/>
                </a:moveTo>
                <a:lnTo>
                  <a:pt x="1811536" y="0"/>
                </a:lnTo>
                <a:lnTo>
                  <a:pt x="1811536" y="639593"/>
                </a:lnTo>
                <a:lnTo>
                  <a:pt x="0" y="639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26670" rIns="26670" bIns="26670" numCol="1" spcCol="1270" anchor="ctr" anchorCtr="0">
            <a:noAutofit/>
          </a:bodyPr>
          <a:lstStyle/>
          <a:p>
            <a:pPr lvl="0" algn="l" defTabSz="9334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metamorphic</a:t>
            </a:r>
            <a:endParaRPr lang="en-US" sz="2400" kern="1200" dirty="0"/>
          </a:p>
        </p:txBody>
      </p:sp>
      <p:sp>
        <p:nvSpPr>
          <p:cNvPr id="24" name="Straight Connector 23"/>
          <p:cNvSpPr/>
          <p:nvPr/>
        </p:nvSpPr>
        <p:spPr>
          <a:xfrm>
            <a:off x="5326806" y="4426217"/>
            <a:ext cx="45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Straight Connector 24"/>
          <p:cNvSpPr/>
          <p:nvPr/>
        </p:nvSpPr>
        <p:spPr>
          <a:xfrm rot="5400000">
            <a:off x="4511615" y="4456409"/>
            <a:ext cx="845383" cy="7849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27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1772816"/>
            <a:ext cx="1755775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941827" y="484890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  <a:ea typeface="ＭＳ Ｐゴシック" pitchFamily="34" charset="-128"/>
              </a:rPr>
              <a:t>Zero-day exploit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23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Code-Red Worm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On July 19, 2001, more than 359,000 computers connected to the Internet were infected with the Code-Red (CRv2) worm in less than 14 hours</a:t>
            </a:r>
            <a:endParaRPr lang="en-US" sz="2000" smtClean="0">
              <a:hlinkClick r:id="rId2"/>
            </a:endParaRPr>
          </a:p>
          <a:p>
            <a:endParaRPr lang="en-US" smtClean="0">
              <a:hlinkClick r:id=""/>
            </a:endParaRPr>
          </a:p>
          <a:p>
            <a:r>
              <a:rPr lang="en-US" smtClean="0">
                <a:hlinkClick r:id=""/>
              </a:rPr>
              <a:t>Spread</a:t>
            </a:r>
            <a:endParaRPr lang="en-US" smtClean="0"/>
          </a:p>
        </p:txBody>
      </p:sp>
      <p:sp>
        <p:nvSpPr>
          <p:cNvPr id="6963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C61FB5B5-3738-4DA0-9E48-B4A7306225EA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31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Sapphire/Slammer Worm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was the fastest computer worm in history</a:t>
            </a:r>
          </a:p>
          <a:p>
            <a:pPr lvl="1"/>
            <a:r>
              <a:rPr lang="en-US" smtClean="0"/>
              <a:t>doubled in size every 8.5 seconds</a:t>
            </a:r>
          </a:p>
          <a:p>
            <a:pPr lvl="1"/>
            <a:r>
              <a:rPr lang="en-US" smtClean="0"/>
              <a:t>infected more than 90 percent of vulnerable ~75K hosts within 10 minutes.</a:t>
            </a:r>
          </a:p>
        </p:txBody>
      </p:sp>
      <p:sp>
        <p:nvSpPr>
          <p:cNvPr id="7066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76005FD7-5571-4F6E-BEAF-9CA8FADBB4B5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32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0"/>
            <a:ext cx="5143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409950"/>
            <a:ext cx="51720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Witty Worm 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229600" cy="4876800"/>
          </a:xfrm>
        </p:spPr>
        <p:txBody>
          <a:bodyPr/>
          <a:lstStyle/>
          <a:p>
            <a:r>
              <a:rPr lang="en-US" smtClean="0"/>
              <a:t>reached its peak activity after approximately 45 minutes</a:t>
            </a:r>
          </a:p>
          <a:p>
            <a:pPr lvl="1"/>
            <a:r>
              <a:rPr lang="en-US" smtClean="0"/>
              <a:t>at which point the majority of vulnerable hosts had been infected</a:t>
            </a:r>
            <a:endParaRPr lang="en-US" smtClean="0">
              <a:hlinkClick r:id=""/>
            </a:endParaRPr>
          </a:p>
          <a:p>
            <a:r>
              <a:rPr lang="en-US" smtClean="0">
                <a:hlinkClick r:id=""/>
              </a:rPr>
              <a:t>World</a:t>
            </a:r>
            <a:endParaRPr lang="en-US" smtClean="0"/>
          </a:p>
          <a:p>
            <a:r>
              <a:rPr lang="en-US" smtClean="0">
                <a:hlinkClick r:id="rId2"/>
              </a:rPr>
              <a:t>USA</a:t>
            </a:r>
            <a:endParaRPr lang="en-US" smtClean="0"/>
          </a:p>
        </p:txBody>
      </p:sp>
      <p:sp>
        <p:nvSpPr>
          <p:cNvPr id="7168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CCC94320-2140-4A7A-A268-DAEDB68AF58C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33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86200"/>
            <a:ext cx="3429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48100"/>
            <a:ext cx="3429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0"/>
            <a:ext cx="47815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US" dirty="0" smtClean="0"/>
              <a:t>programs that can be shipped unchanged to a variety of platforms</a:t>
            </a:r>
          </a:p>
          <a:p>
            <a:r>
              <a:rPr lang="en-US" dirty="0" smtClean="0"/>
              <a:t>transmitted from a remote system to a local system and then executed on the local system</a:t>
            </a:r>
          </a:p>
          <a:p>
            <a:r>
              <a:rPr lang="en-US" dirty="0" smtClean="0"/>
              <a:t>often acts as a mechanism for a virus, worm, or Trojan horse</a:t>
            </a:r>
          </a:p>
          <a:p>
            <a:r>
              <a:rPr lang="en-US" dirty="0" smtClean="0"/>
              <a:t>takes advantage of vulnerabilities to perform it own exploits</a:t>
            </a:r>
          </a:p>
          <a:p>
            <a:r>
              <a:rPr lang="en-US" dirty="0" smtClean="0"/>
              <a:t>popular vehicles include </a:t>
            </a:r>
          </a:p>
          <a:p>
            <a:pPr lvl="1"/>
            <a:r>
              <a:rPr lang="en-US" dirty="0" smtClean="0"/>
              <a:t>Java applets, ActiveX, JavaScript and VBScript</a:t>
            </a:r>
          </a:p>
        </p:txBody>
      </p:sp>
    </p:spTree>
    <p:extLst>
      <p:ext uri="{BB962C8B-B14F-4D97-AF65-F5344CB8AC3E}">
        <p14:creationId xmlns:p14="http://schemas.microsoft.com/office/powerpoint/2010/main" val="358405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Phone 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Cabir</a:t>
            </a:r>
            <a:r>
              <a:rPr lang="en-US" sz="2800" dirty="0" smtClean="0"/>
              <a:t> worm in 2004</a:t>
            </a:r>
          </a:p>
          <a:p>
            <a:r>
              <a:rPr lang="en-US" sz="2800" dirty="0" err="1" smtClean="0"/>
              <a:t>Lasco</a:t>
            </a:r>
            <a:r>
              <a:rPr lang="en-US" sz="2800" dirty="0" smtClean="0"/>
              <a:t> and </a:t>
            </a:r>
            <a:r>
              <a:rPr lang="en-US" sz="2800" dirty="0" err="1" smtClean="0"/>
              <a:t>CommWarrior</a:t>
            </a:r>
            <a:r>
              <a:rPr lang="en-US" sz="2800" dirty="0" smtClean="0"/>
              <a:t> in 2005</a:t>
            </a:r>
          </a:p>
          <a:p>
            <a:r>
              <a:rPr lang="en-US" sz="2800" dirty="0" smtClean="0"/>
              <a:t>communicate through Bluetooth wireless connections or MMS</a:t>
            </a:r>
          </a:p>
          <a:p>
            <a:pPr lvl="1"/>
            <a:r>
              <a:rPr lang="en-US" sz="2400" dirty="0" smtClean="0"/>
              <a:t>target is the smartphone</a:t>
            </a:r>
          </a:p>
          <a:p>
            <a:r>
              <a:rPr lang="en-US" sz="2800" dirty="0" smtClean="0"/>
              <a:t>can completely disable the phone, delete data on the phone, or force the device to send costly messages</a:t>
            </a:r>
          </a:p>
          <a:p>
            <a:pPr lvl="1"/>
            <a:r>
              <a:rPr lang="en-US" sz="2400" dirty="0" err="1" smtClean="0"/>
              <a:t>CommWarrior</a:t>
            </a:r>
            <a:r>
              <a:rPr lang="en-US" sz="2400" dirty="0" smtClean="0"/>
              <a:t> replicates by means of Bluetooth</a:t>
            </a:r>
          </a:p>
          <a:p>
            <a:pPr lvl="2"/>
            <a:r>
              <a:rPr lang="en-US" sz="2000" dirty="0" smtClean="0"/>
              <a:t>sends itself as an MMS file to contacts and </a:t>
            </a:r>
          </a:p>
          <a:p>
            <a:pPr lvl="2"/>
            <a:r>
              <a:rPr lang="en-US" sz="2000" dirty="0" smtClean="0"/>
              <a:t>as an auto reply to incoming text messages</a:t>
            </a:r>
          </a:p>
        </p:txBody>
      </p:sp>
    </p:spTree>
    <p:extLst>
      <p:ext uri="{BB962C8B-B14F-4D97-AF65-F5344CB8AC3E}">
        <p14:creationId xmlns:p14="http://schemas.microsoft.com/office/powerpoint/2010/main" val="547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Drive-By-Downloads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1"/>
            <a:ext cx="8534401" cy="4830763"/>
          </a:xfrm>
        </p:spPr>
        <p:txBody>
          <a:bodyPr/>
          <a:lstStyle/>
          <a:p>
            <a:r>
              <a:rPr lang="en-US" dirty="0" smtClean="0"/>
              <a:t>exploits browser vulnerabilities</a:t>
            </a:r>
          </a:p>
          <a:p>
            <a:pPr lvl="1"/>
            <a:r>
              <a:rPr lang="en-US" dirty="0" smtClean="0"/>
              <a:t>to download and install malware on the system </a:t>
            </a:r>
          </a:p>
          <a:p>
            <a:pPr lvl="2"/>
            <a:r>
              <a:rPr lang="en-US" dirty="0" smtClean="0"/>
              <a:t>when a user views a Web page controlled by the attacker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in most cases does not actively propagate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spreads when users visit the malicious Web page</a:t>
            </a:r>
          </a:p>
        </p:txBody>
      </p:sp>
      <p:pic>
        <p:nvPicPr>
          <p:cNvPr id="60419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5728" y="4914684"/>
            <a:ext cx="2448272" cy="194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61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71400"/>
            <a:ext cx="8229600" cy="16002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Clickjacking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1691208"/>
            <a:ext cx="4419600" cy="495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Also known as a user-interface (UI) redress attack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Using a similar technique, keystrokes can also be hijacked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 user can be led to believe they are typing in the password to their email or bank account, but are instead typing into an invisible frame controlled by the attacker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355976" y="1691208"/>
            <a:ext cx="4559424" cy="5410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Vulnerability used by an attacker to collect an infected user’s clicks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>
                <a:solidFill>
                  <a:schemeClr val="tx1"/>
                </a:solidFill>
              </a:rPr>
              <a:t>The attacker can force the user to do a variety of things from adjusting the user’s computer setters to unwittingly sending the user to Web sites that might have malicious code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>
                <a:solidFill>
                  <a:schemeClr val="tx1"/>
                </a:solidFill>
              </a:rPr>
              <a:t>By taking advantage of Adobe Flash or JavaScript an attacker could even place a button under or over a legitimate button making it difficult for users to detect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>
                <a:solidFill>
                  <a:schemeClr val="tx1"/>
                </a:solidFill>
              </a:rPr>
              <a:t>A typical attack uses multiple transparent or opaque layers to trick a user into clicking on a button or link on another page when they were intending to click on the top level page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>
                <a:solidFill>
                  <a:schemeClr val="tx1"/>
                </a:solidFill>
              </a:rPr>
              <a:t>The attacker is hijacking clicks meant for one page and routing them to another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27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Social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“tricking” users to assist in the compromise of their own systems</a:t>
            </a:r>
          </a:p>
        </p:txBody>
      </p:sp>
      <p:sp>
        <p:nvSpPr>
          <p:cNvPr id="7" name="Freeform 6"/>
          <p:cNvSpPr/>
          <p:nvPr/>
        </p:nvSpPr>
        <p:spPr>
          <a:xfrm>
            <a:off x="610548" y="2348880"/>
            <a:ext cx="2466826" cy="4023360"/>
          </a:xfrm>
          <a:custGeom>
            <a:avLst/>
            <a:gdLst>
              <a:gd name="connsiteX0" fmla="*/ 0 w 2466826"/>
              <a:gd name="connsiteY0" fmla="*/ 246683 h 3835400"/>
              <a:gd name="connsiteX1" fmla="*/ 246683 w 2466826"/>
              <a:gd name="connsiteY1" fmla="*/ 0 h 3835400"/>
              <a:gd name="connsiteX2" fmla="*/ 2220143 w 2466826"/>
              <a:gd name="connsiteY2" fmla="*/ 0 h 3835400"/>
              <a:gd name="connsiteX3" fmla="*/ 2466826 w 2466826"/>
              <a:gd name="connsiteY3" fmla="*/ 246683 h 3835400"/>
              <a:gd name="connsiteX4" fmla="*/ 2466826 w 2466826"/>
              <a:gd name="connsiteY4" fmla="*/ 3588717 h 3835400"/>
              <a:gd name="connsiteX5" fmla="*/ 2220143 w 2466826"/>
              <a:gd name="connsiteY5" fmla="*/ 3835400 h 3835400"/>
              <a:gd name="connsiteX6" fmla="*/ 246683 w 2466826"/>
              <a:gd name="connsiteY6" fmla="*/ 3835400 h 3835400"/>
              <a:gd name="connsiteX7" fmla="*/ 0 w 2466826"/>
              <a:gd name="connsiteY7" fmla="*/ 3588717 h 3835400"/>
              <a:gd name="connsiteX8" fmla="*/ 0 w 2466826"/>
              <a:gd name="connsiteY8" fmla="*/ 246683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826" h="3835400">
                <a:moveTo>
                  <a:pt x="0" y="246683"/>
                </a:moveTo>
                <a:cubicBezTo>
                  <a:pt x="0" y="110444"/>
                  <a:pt x="110444" y="0"/>
                  <a:pt x="246683" y="0"/>
                </a:cubicBezTo>
                <a:lnTo>
                  <a:pt x="2220143" y="0"/>
                </a:lnTo>
                <a:cubicBezTo>
                  <a:pt x="2356382" y="0"/>
                  <a:pt x="2466826" y="110444"/>
                  <a:pt x="2466826" y="246683"/>
                </a:cubicBezTo>
                <a:lnTo>
                  <a:pt x="2466826" y="3588717"/>
                </a:lnTo>
                <a:cubicBezTo>
                  <a:pt x="2466826" y="3724956"/>
                  <a:pt x="2356382" y="3835400"/>
                  <a:pt x="2220143" y="3835400"/>
                </a:cubicBezTo>
                <a:lnTo>
                  <a:pt x="246683" y="3835400"/>
                </a:lnTo>
                <a:cubicBezTo>
                  <a:pt x="110444" y="3835400"/>
                  <a:pt x="0" y="3724956"/>
                  <a:pt x="0" y="3588717"/>
                </a:cubicBezTo>
                <a:lnTo>
                  <a:pt x="0" y="24668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280289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/>
              <a:t>spam</a:t>
            </a:r>
            <a:endParaRPr lang="en-US" sz="3100" kern="1200" dirty="0"/>
          </a:p>
        </p:txBody>
      </p:sp>
      <p:sp>
        <p:nvSpPr>
          <p:cNvPr id="8" name="Freeform 7"/>
          <p:cNvSpPr/>
          <p:nvPr/>
        </p:nvSpPr>
        <p:spPr>
          <a:xfrm>
            <a:off x="857231" y="3672950"/>
            <a:ext cx="1973460" cy="753502"/>
          </a:xfrm>
          <a:custGeom>
            <a:avLst/>
            <a:gdLst>
              <a:gd name="connsiteX0" fmla="*/ 0 w 1973460"/>
              <a:gd name="connsiteY0" fmla="*/ 75350 h 753502"/>
              <a:gd name="connsiteX1" fmla="*/ 75350 w 1973460"/>
              <a:gd name="connsiteY1" fmla="*/ 0 h 753502"/>
              <a:gd name="connsiteX2" fmla="*/ 1898110 w 1973460"/>
              <a:gd name="connsiteY2" fmla="*/ 0 h 753502"/>
              <a:gd name="connsiteX3" fmla="*/ 1973460 w 1973460"/>
              <a:gd name="connsiteY3" fmla="*/ 75350 h 753502"/>
              <a:gd name="connsiteX4" fmla="*/ 1973460 w 1973460"/>
              <a:gd name="connsiteY4" fmla="*/ 678152 h 753502"/>
              <a:gd name="connsiteX5" fmla="*/ 1898110 w 1973460"/>
              <a:gd name="connsiteY5" fmla="*/ 753502 h 753502"/>
              <a:gd name="connsiteX6" fmla="*/ 75350 w 1973460"/>
              <a:gd name="connsiteY6" fmla="*/ 753502 h 753502"/>
              <a:gd name="connsiteX7" fmla="*/ 0 w 1973460"/>
              <a:gd name="connsiteY7" fmla="*/ 678152 h 753502"/>
              <a:gd name="connsiteX8" fmla="*/ 0 w 1973460"/>
              <a:gd name="connsiteY8" fmla="*/ 75350 h 75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753502">
                <a:moveTo>
                  <a:pt x="0" y="75350"/>
                </a:moveTo>
                <a:cubicBezTo>
                  <a:pt x="0" y="33735"/>
                  <a:pt x="33735" y="0"/>
                  <a:pt x="75350" y="0"/>
                </a:cubicBezTo>
                <a:lnTo>
                  <a:pt x="1898110" y="0"/>
                </a:lnTo>
                <a:cubicBezTo>
                  <a:pt x="1939725" y="0"/>
                  <a:pt x="1973460" y="33735"/>
                  <a:pt x="1973460" y="75350"/>
                </a:cubicBezTo>
                <a:lnTo>
                  <a:pt x="1973460" y="678152"/>
                </a:lnTo>
                <a:cubicBezTo>
                  <a:pt x="1973460" y="719767"/>
                  <a:pt x="1939725" y="753502"/>
                  <a:pt x="1898110" y="753502"/>
                </a:cubicBezTo>
                <a:lnTo>
                  <a:pt x="75350" y="753502"/>
                </a:lnTo>
                <a:cubicBezTo>
                  <a:pt x="33735" y="753502"/>
                  <a:pt x="0" y="719767"/>
                  <a:pt x="0" y="678152"/>
                </a:cubicBezTo>
                <a:lnTo>
                  <a:pt x="0" y="753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249" tIns="54454" rIns="65249" bIns="5445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unsolicited bulk</a:t>
            </a:r>
          </a:p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 e-mail</a:t>
            </a:r>
          </a:p>
        </p:txBody>
      </p:sp>
      <p:sp>
        <p:nvSpPr>
          <p:cNvPr id="9" name="Freeform 8"/>
          <p:cNvSpPr/>
          <p:nvPr/>
        </p:nvSpPr>
        <p:spPr>
          <a:xfrm>
            <a:off x="857231" y="4542376"/>
            <a:ext cx="1973460" cy="753502"/>
          </a:xfrm>
          <a:custGeom>
            <a:avLst/>
            <a:gdLst>
              <a:gd name="connsiteX0" fmla="*/ 0 w 1973460"/>
              <a:gd name="connsiteY0" fmla="*/ 75350 h 753502"/>
              <a:gd name="connsiteX1" fmla="*/ 75350 w 1973460"/>
              <a:gd name="connsiteY1" fmla="*/ 0 h 753502"/>
              <a:gd name="connsiteX2" fmla="*/ 1898110 w 1973460"/>
              <a:gd name="connsiteY2" fmla="*/ 0 h 753502"/>
              <a:gd name="connsiteX3" fmla="*/ 1973460 w 1973460"/>
              <a:gd name="connsiteY3" fmla="*/ 75350 h 753502"/>
              <a:gd name="connsiteX4" fmla="*/ 1973460 w 1973460"/>
              <a:gd name="connsiteY4" fmla="*/ 678152 h 753502"/>
              <a:gd name="connsiteX5" fmla="*/ 1898110 w 1973460"/>
              <a:gd name="connsiteY5" fmla="*/ 753502 h 753502"/>
              <a:gd name="connsiteX6" fmla="*/ 75350 w 1973460"/>
              <a:gd name="connsiteY6" fmla="*/ 753502 h 753502"/>
              <a:gd name="connsiteX7" fmla="*/ 0 w 1973460"/>
              <a:gd name="connsiteY7" fmla="*/ 678152 h 753502"/>
              <a:gd name="connsiteX8" fmla="*/ 0 w 1973460"/>
              <a:gd name="connsiteY8" fmla="*/ 75350 h 75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753502">
                <a:moveTo>
                  <a:pt x="0" y="75350"/>
                </a:moveTo>
                <a:cubicBezTo>
                  <a:pt x="0" y="33735"/>
                  <a:pt x="33735" y="0"/>
                  <a:pt x="75350" y="0"/>
                </a:cubicBezTo>
                <a:lnTo>
                  <a:pt x="1898110" y="0"/>
                </a:lnTo>
                <a:cubicBezTo>
                  <a:pt x="1939725" y="0"/>
                  <a:pt x="1973460" y="33735"/>
                  <a:pt x="1973460" y="75350"/>
                </a:cubicBezTo>
                <a:lnTo>
                  <a:pt x="1973460" y="678152"/>
                </a:lnTo>
                <a:cubicBezTo>
                  <a:pt x="1973460" y="719767"/>
                  <a:pt x="1939725" y="753502"/>
                  <a:pt x="1898110" y="753502"/>
                </a:cubicBezTo>
                <a:lnTo>
                  <a:pt x="75350" y="753502"/>
                </a:lnTo>
                <a:cubicBezTo>
                  <a:pt x="33735" y="753502"/>
                  <a:pt x="0" y="719767"/>
                  <a:pt x="0" y="678152"/>
                </a:cubicBezTo>
                <a:lnTo>
                  <a:pt x="0" y="753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249" tIns="54454" rIns="65249" bIns="5445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significant carrier of malware</a:t>
            </a:r>
          </a:p>
        </p:txBody>
      </p:sp>
      <p:sp>
        <p:nvSpPr>
          <p:cNvPr id="10" name="Freeform 9"/>
          <p:cNvSpPr/>
          <p:nvPr/>
        </p:nvSpPr>
        <p:spPr>
          <a:xfrm>
            <a:off x="857231" y="5411802"/>
            <a:ext cx="1973460" cy="753502"/>
          </a:xfrm>
          <a:custGeom>
            <a:avLst/>
            <a:gdLst>
              <a:gd name="connsiteX0" fmla="*/ 0 w 1973460"/>
              <a:gd name="connsiteY0" fmla="*/ 75350 h 753502"/>
              <a:gd name="connsiteX1" fmla="*/ 75350 w 1973460"/>
              <a:gd name="connsiteY1" fmla="*/ 0 h 753502"/>
              <a:gd name="connsiteX2" fmla="*/ 1898110 w 1973460"/>
              <a:gd name="connsiteY2" fmla="*/ 0 h 753502"/>
              <a:gd name="connsiteX3" fmla="*/ 1973460 w 1973460"/>
              <a:gd name="connsiteY3" fmla="*/ 75350 h 753502"/>
              <a:gd name="connsiteX4" fmla="*/ 1973460 w 1973460"/>
              <a:gd name="connsiteY4" fmla="*/ 678152 h 753502"/>
              <a:gd name="connsiteX5" fmla="*/ 1898110 w 1973460"/>
              <a:gd name="connsiteY5" fmla="*/ 753502 h 753502"/>
              <a:gd name="connsiteX6" fmla="*/ 75350 w 1973460"/>
              <a:gd name="connsiteY6" fmla="*/ 753502 h 753502"/>
              <a:gd name="connsiteX7" fmla="*/ 0 w 1973460"/>
              <a:gd name="connsiteY7" fmla="*/ 678152 h 753502"/>
              <a:gd name="connsiteX8" fmla="*/ 0 w 1973460"/>
              <a:gd name="connsiteY8" fmla="*/ 75350 h 75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753502">
                <a:moveTo>
                  <a:pt x="0" y="75350"/>
                </a:moveTo>
                <a:cubicBezTo>
                  <a:pt x="0" y="33735"/>
                  <a:pt x="33735" y="0"/>
                  <a:pt x="75350" y="0"/>
                </a:cubicBezTo>
                <a:lnTo>
                  <a:pt x="1898110" y="0"/>
                </a:lnTo>
                <a:cubicBezTo>
                  <a:pt x="1939725" y="0"/>
                  <a:pt x="1973460" y="33735"/>
                  <a:pt x="1973460" y="75350"/>
                </a:cubicBezTo>
                <a:lnTo>
                  <a:pt x="1973460" y="678152"/>
                </a:lnTo>
                <a:cubicBezTo>
                  <a:pt x="1973460" y="719767"/>
                  <a:pt x="1939725" y="753502"/>
                  <a:pt x="1898110" y="753502"/>
                </a:cubicBezTo>
                <a:lnTo>
                  <a:pt x="75350" y="753502"/>
                </a:lnTo>
                <a:cubicBezTo>
                  <a:pt x="33735" y="753502"/>
                  <a:pt x="0" y="719767"/>
                  <a:pt x="0" y="678152"/>
                </a:cubicBezTo>
                <a:lnTo>
                  <a:pt x="0" y="753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249" tIns="54454" rIns="65249" bIns="5445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used for phishing attacks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62386" y="2348880"/>
            <a:ext cx="2466826" cy="4023360"/>
          </a:xfrm>
          <a:custGeom>
            <a:avLst/>
            <a:gdLst>
              <a:gd name="connsiteX0" fmla="*/ 0 w 2466826"/>
              <a:gd name="connsiteY0" fmla="*/ 246683 h 3835400"/>
              <a:gd name="connsiteX1" fmla="*/ 246683 w 2466826"/>
              <a:gd name="connsiteY1" fmla="*/ 0 h 3835400"/>
              <a:gd name="connsiteX2" fmla="*/ 2220143 w 2466826"/>
              <a:gd name="connsiteY2" fmla="*/ 0 h 3835400"/>
              <a:gd name="connsiteX3" fmla="*/ 2466826 w 2466826"/>
              <a:gd name="connsiteY3" fmla="*/ 246683 h 3835400"/>
              <a:gd name="connsiteX4" fmla="*/ 2466826 w 2466826"/>
              <a:gd name="connsiteY4" fmla="*/ 3588717 h 3835400"/>
              <a:gd name="connsiteX5" fmla="*/ 2220143 w 2466826"/>
              <a:gd name="connsiteY5" fmla="*/ 3835400 h 3835400"/>
              <a:gd name="connsiteX6" fmla="*/ 246683 w 2466826"/>
              <a:gd name="connsiteY6" fmla="*/ 3835400 h 3835400"/>
              <a:gd name="connsiteX7" fmla="*/ 0 w 2466826"/>
              <a:gd name="connsiteY7" fmla="*/ 3588717 h 3835400"/>
              <a:gd name="connsiteX8" fmla="*/ 0 w 2466826"/>
              <a:gd name="connsiteY8" fmla="*/ 246683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826" h="3835400">
                <a:moveTo>
                  <a:pt x="0" y="246683"/>
                </a:moveTo>
                <a:cubicBezTo>
                  <a:pt x="0" y="110444"/>
                  <a:pt x="110444" y="0"/>
                  <a:pt x="246683" y="0"/>
                </a:cubicBezTo>
                <a:lnTo>
                  <a:pt x="2220143" y="0"/>
                </a:lnTo>
                <a:cubicBezTo>
                  <a:pt x="2356382" y="0"/>
                  <a:pt x="2466826" y="110444"/>
                  <a:pt x="2466826" y="246683"/>
                </a:cubicBezTo>
                <a:lnTo>
                  <a:pt x="2466826" y="3588717"/>
                </a:lnTo>
                <a:cubicBezTo>
                  <a:pt x="2466826" y="3724956"/>
                  <a:pt x="2356382" y="3835400"/>
                  <a:pt x="2220143" y="3835400"/>
                </a:cubicBezTo>
                <a:lnTo>
                  <a:pt x="246683" y="3835400"/>
                </a:lnTo>
                <a:cubicBezTo>
                  <a:pt x="110444" y="3835400"/>
                  <a:pt x="0" y="3724956"/>
                  <a:pt x="0" y="3588717"/>
                </a:cubicBezTo>
                <a:lnTo>
                  <a:pt x="0" y="24668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280289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/>
              <a:t>Trojan horse</a:t>
            </a:r>
          </a:p>
        </p:txBody>
      </p:sp>
      <p:sp>
        <p:nvSpPr>
          <p:cNvPr id="12" name="Freeform 11"/>
          <p:cNvSpPr/>
          <p:nvPr/>
        </p:nvSpPr>
        <p:spPr>
          <a:xfrm>
            <a:off x="3509069" y="3352695"/>
            <a:ext cx="1973460" cy="1156425"/>
          </a:xfrm>
          <a:custGeom>
            <a:avLst/>
            <a:gdLst>
              <a:gd name="connsiteX0" fmla="*/ 0 w 1973460"/>
              <a:gd name="connsiteY0" fmla="*/ 115643 h 1156425"/>
              <a:gd name="connsiteX1" fmla="*/ 115643 w 1973460"/>
              <a:gd name="connsiteY1" fmla="*/ 0 h 1156425"/>
              <a:gd name="connsiteX2" fmla="*/ 1857818 w 1973460"/>
              <a:gd name="connsiteY2" fmla="*/ 0 h 1156425"/>
              <a:gd name="connsiteX3" fmla="*/ 1973461 w 1973460"/>
              <a:gd name="connsiteY3" fmla="*/ 115643 h 1156425"/>
              <a:gd name="connsiteX4" fmla="*/ 1973460 w 1973460"/>
              <a:gd name="connsiteY4" fmla="*/ 1040783 h 1156425"/>
              <a:gd name="connsiteX5" fmla="*/ 1857817 w 1973460"/>
              <a:gd name="connsiteY5" fmla="*/ 1156426 h 1156425"/>
              <a:gd name="connsiteX6" fmla="*/ 115643 w 1973460"/>
              <a:gd name="connsiteY6" fmla="*/ 1156425 h 1156425"/>
              <a:gd name="connsiteX7" fmla="*/ 0 w 1973460"/>
              <a:gd name="connsiteY7" fmla="*/ 1040782 h 1156425"/>
              <a:gd name="connsiteX8" fmla="*/ 0 w 1973460"/>
              <a:gd name="connsiteY8" fmla="*/ 115643 h 115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1156425">
                <a:moveTo>
                  <a:pt x="0" y="115643"/>
                </a:moveTo>
                <a:cubicBezTo>
                  <a:pt x="0" y="51775"/>
                  <a:pt x="51775" y="0"/>
                  <a:pt x="115643" y="0"/>
                </a:cubicBezTo>
                <a:lnTo>
                  <a:pt x="1857818" y="0"/>
                </a:lnTo>
                <a:cubicBezTo>
                  <a:pt x="1921686" y="0"/>
                  <a:pt x="1973461" y="51775"/>
                  <a:pt x="1973461" y="115643"/>
                </a:cubicBezTo>
                <a:cubicBezTo>
                  <a:pt x="1973461" y="424023"/>
                  <a:pt x="1973460" y="732403"/>
                  <a:pt x="1973460" y="1040783"/>
                </a:cubicBezTo>
                <a:cubicBezTo>
                  <a:pt x="1973460" y="1104651"/>
                  <a:pt x="1921685" y="1156426"/>
                  <a:pt x="1857817" y="1156426"/>
                </a:cubicBezTo>
                <a:lnTo>
                  <a:pt x="115643" y="1156425"/>
                </a:lnTo>
                <a:cubicBezTo>
                  <a:pt x="51775" y="1156425"/>
                  <a:pt x="0" y="1104650"/>
                  <a:pt x="0" y="1040782"/>
                </a:cubicBezTo>
                <a:lnTo>
                  <a:pt x="0" y="11564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1" tIns="66256" rIns="77051" bIns="6625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program or utility containing harmful hidden code</a:t>
            </a:r>
          </a:p>
        </p:txBody>
      </p:sp>
      <p:sp>
        <p:nvSpPr>
          <p:cNvPr id="13" name="Freeform 12"/>
          <p:cNvSpPr/>
          <p:nvPr/>
        </p:nvSpPr>
        <p:spPr>
          <a:xfrm>
            <a:off x="3347864" y="4653136"/>
            <a:ext cx="2220143" cy="1512168"/>
          </a:xfrm>
          <a:custGeom>
            <a:avLst/>
            <a:gdLst>
              <a:gd name="connsiteX0" fmla="*/ 0 w 1973460"/>
              <a:gd name="connsiteY0" fmla="*/ 115643 h 1156425"/>
              <a:gd name="connsiteX1" fmla="*/ 115643 w 1973460"/>
              <a:gd name="connsiteY1" fmla="*/ 0 h 1156425"/>
              <a:gd name="connsiteX2" fmla="*/ 1857818 w 1973460"/>
              <a:gd name="connsiteY2" fmla="*/ 0 h 1156425"/>
              <a:gd name="connsiteX3" fmla="*/ 1973461 w 1973460"/>
              <a:gd name="connsiteY3" fmla="*/ 115643 h 1156425"/>
              <a:gd name="connsiteX4" fmla="*/ 1973460 w 1973460"/>
              <a:gd name="connsiteY4" fmla="*/ 1040783 h 1156425"/>
              <a:gd name="connsiteX5" fmla="*/ 1857817 w 1973460"/>
              <a:gd name="connsiteY5" fmla="*/ 1156426 h 1156425"/>
              <a:gd name="connsiteX6" fmla="*/ 115643 w 1973460"/>
              <a:gd name="connsiteY6" fmla="*/ 1156425 h 1156425"/>
              <a:gd name="connsiteX7" fmla="*/ 0 w 1973460"/>
              <a:gd name="connsiteY7" fmla="*/ 1040782 h 1156425"/>
              <a:gd name="connsiteX8" fmla="*/ 0 w 1973460"/>
              <a:gd name="connsiteY8" fmla="*/ 115643 h 115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1156425">
                <a:moveTo>
                  <a:pt x="0" y="115643"/>
                </a:moveTo>
                <a:cubicBezTo>
                  <a:pt x="0" y="51775"/>
                  <a:pt x="51775" y="0"/>
                  <a:pt x="115643" y="0"/>
                </a:cubicBezTo>
                <a:lnTo>
                  <a:pt x="1857818" y="0"/>
                </a:lnTo>
                <a:cubicBezTo>
                  <a:pt x="1921686" y="0"/>
                  <a:pt x="1973461" y="51775"/>
                  <a:pt x="1973461" y="115643"/>
                </a:cubicBezTo>
                <a:cubicBezTo>
                  <a:pt x="1973461" y="424023"/>
                  <a:pt x="1973460" y="732403"/>
                  <a:pt x="1973460" y="1040783"/>
                </a:cubicBezTo>
                <a:cubicBezTo>
                  <a:pt x="1973460" y="1104651"/>
                  <a:pt x="1921685" y="1156426"/>
                  <a:pt x="1857817" y="1156426"/>
                </a:cubicBezTo>
                <a:lnTo>
                  <a:pt x="115643" y="1156425"/>
                </a:lnTo>
                <a:cubicBezTo>
                  <a:pt x="51775" y="1156425"/>
                  <a:pt x="0" y="1104650"/>
                  <a:pt x="0" y="1040782"/>
                </a:cubicBezTo>
                <a:lnTo>
                  <a:pt x="0" y="11564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1" tIns="66256" rIns="77051" bIns="6625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accomplish functions that the attacker can not access directly</a:t>
            </a:r>
          </a:p>
        </p:txBody>
      </p:sp>
      <p:sp>
        <p:nvSpPr>
          <p:cNvPr id="14" name="Freeform 13"/>
          <p:cNvSpPr/>
          <p:nvPr/>
        </p:nvSpPr>
        <p:spPr>
          <a:xfrm>
            <a:off x="5914225" y="2348880"/>
            <a:ext cx="2466826" cy="4023360"/>
          </a:xfrm>
          <a:custGeom>
            <a:avLst/>
            <a:gdLst>
              <a:gd name="connsiteX0" fmla="*/ 0 w 2466826"/>
              <a:gd name="connsiteY0" fmla="*/ 246683 h 3835400"/>
              <a:gd name="connsiteX1" fmla="*/ 246683 w 2466826"/>
              <a:gd name="connsiteY1" fmla="*/ 0 h 3835400"/>
              <a:gd name="connsiteX2" fmla="*/ 2220143 w 2466826"/>
              <a:gd name="connsiteY2" fmla="*/ 0 h 3835400"/>
              <a:gd name="connsiteX3" fmla="*/ 2466826 w 2466826"/>
              <a:gd name="connsiteY3" fmla="*/ 246683 h 3835400"/>
              <a:gd name="connsiteX4" fmla="*/ 2466826 w 2466826"/>
              <a:gd name="connsiteY4" fmla="*/ 3588717 h 3835400"/>
              <a:gd name="connsiteX5" fmla="*/ 2220143 w 2466826"/>
              <a:gd name="connsiteY5" fmla="*/ 3835400 h 3835400"/>
              <a:gd name="connsiteX6" fmla="*/ 246683 w 2466826"/>
              <a:gd name="connsiteY6" fmla="*/ 3835400 h 3835400"/>
              <a:gd name="connsiteX7" fmla="*/ 0 w 2466826"/>
              <a:gd name="connsiteY7" fmla="*/ 3588717 h 3835400"/>
              <a:gd name="connsiteX8" fmla="*/ 0 w 2466826"/>
              <a:gd name="connsiteY8" fmla="*/ 246683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6826" h="3835400">
                <a:moveTo>
                  <a:pt x="0" y="246683"/>
                </a:moveTo>
                <a:cubicBezTo>
                  <a:pt x="0" y="110444"/>
                  <a:pt x="110444" y="0"/>
                  <a:pt x="246683" y="0"/>
                </a:cubicBezTo>
                <a:lnTo>
                  <a:pt x="2220143" y="0"/>
                </a:lnTo>
                <a:cubicBezTo>
                  <a:pt x="2356382" y="0"/>
                  <a:pt x="2466826" y="110444"/>
                  <a:pt x="2466826" y="246683"/>
                </a:cubicBezTo>
                <a:lnTo>
                  <a:pt x="2466826" y="3588717"/>
                </a:lnTo>
                <a:cubicBezTo>
                  <a:pt x="2466826" y="3724956"/>
                  <a:pt x="2356382" y="3835400"/>
                  <a:pt x="2220143" y="3835400"/>
                </a:cubicBezTo>
                <a:lnTo>
                  <a:pt x="246683" y="3835400"/>
                </a:lnTo>
                <a:cubicBezTo>
                  <a:pt x="110444" y="3835400"/>
                  <a:pt x="0" y="3724956"/>
                  <a:pt x="0" y="3588717"/>
                </a:cubicBezTo>
                <a:lnTo>
                  <a:pt x="0" y="246683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280289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/>
              <a:t>mobile phone </a:t>
            </a:r>
            <a:r>
              <a:rPr lang="en-US" sz="3100" kern="1200" dirty="0" err="1" smtClean="0"/>
              <a:t>trojans</a:t>
            </a:r>
            <a:endParaRPr lang="en-US" sz="3100" kern="1200" dirty="0" smtClean="0"/>
          </a:p>
        </p:txBody>
      </p:sp>
      <p:sp>
        <p:nvSpPr>
          <p:cNvPr id="15" name="Freeform 14"/>
          <p:cNvSpPr/>
          <p:nvPr/>
        </p:nvSpPr>
        <p:spPr>
          <a:xfrm>
            <a:off x="6160907" y="3625663"/>
            <a:ext cx="1973460" cy="1156425"/>
          </a:xfrm>
          <a:custGeom>
            <a:avLst/>
            <a:gdLst>
              <a:gd name="connsiteX0" fmla="*/ 0 w 1973460"/>
              <a:gd name="connsiteY0" fmla="*/ 115643 h 1156425"/>
              <a:gd name="connsiteX1" fmla="*/ 115643 w 1973460"/>
              <a:gd name="connsiteY1" fmla="*/ 0 h 1156425"/>
              <a:gd name="connsiteX2" fmla="*/ 1857818 w 1973460"/>
              <a:gd name="connsiteY2" fmla="*/ 0 h 1156425"/>
              <a:gd name="connsiteX3" fmla="*/ 1973461 w 1973460"/>
              <a:gd name="connsiteY3" fmla="*/ 115643 h 1156425"/>
              <a:gd name="connsiteX4" fmla="*/ 1973460 w 1973460"/>
              <a:gd name="connsiteY4" fmla="*/ 1040783 h 1156425"/>
              <a:gd name="connsiteX5" fmla="*/ 1857817 w 1973460"/>
              <a:gd name="connsiteY5" fmla="*/ 1156426 h 1156425"/>
              <a:gd name="connsiteX6" fmla="*/ 115643 w 1973460"/>
              <a:gd name="connsiteY6" fmla="*/ 1156425 h 1156425"/>
              <a:gd name="connsiteX7" fmla="*/ 0 w 1973460"/>
              <a:gd name="connsiteY7" fmla="*/ 1040782 h 1156425"/>
              <a:gd name="connsiteX8" fmla="*/ 0 w 1973460"/>
              <a:gd name="connsiteY8" fmla="*/ 115643 h 115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1156425">
                <a:moveTo>
                  <a:pt x="0" y="115643"/>
                </a:moveTo>
                <a:cubicBezTo>
                  <a:pt x="0" y="51775"/>
                  <a:pt x="51775" y="0"/>
                  <a:pt x="115643" y="0"/>
                </a:cubicBezTo>
                <a:lnTo>
                  <a:pt x="1857818" y="0"/>
                </a:lnTo>
                <a:cubicBezTo>
                  <a:pt x="1921686" y="0"/>
                  <a:pt x="1973461" y="51775"/>
                  <a:pt x="1973461" y="115643"/>
                </a:cubicBezTo>
                <a:cubicBezTo>
                  <a:pt x="1973461" y="424023"/>
                  <a:pt x="1973460" y="732403"/>
                  <a:pt x="1973460" y="1040783"/>
                </a:cubicBezTo>
                <a:cubicBezTo>
                  <a:pt x="1973460" y="1104651"/>
                  <a:pt x="1921685" y="1156426"/>
                  <a:pt x="1857817" y="1156426"/>
                </a:cubicBezTo>
                <a:lnTo>
                  <a:pt x="115643" y="1156425"/>
                </a:lnTo>
                <a:cubicBezTo>
                  <a:pt x="51775" y="1156425"/>
                  <a:pt x="0" y="1104650"/>
                  <a:pt x="0" y="1040782"/>
                </a:cubicBezTo>
                <a:lnTo>
                  <a:pt x="0" y="11564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1" tIns="66256" rIns="77051" bIns="6625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first appeared in 2004 (</a:t>
            </a:r>
            <a:r>
              <a:rPr lang="en-US" sz="2000" kern="1200" dirty="0" err="1" smtClean="0">
                <a:solidFill>
                  <a:schemeClr val="tx1"/>
                </a:solidFill>
              </a:rPr>
              <a:t>Skuller</a:t>
            </a:r>
            <a:r>
              <a:rPr lang="en-US" sz="2000" kern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Freeform 15"/>
          <p:cNvSpPr/>
          <p:nvPr/>
        </p:nvSpPr>
        <p:spPr>
          <a:xfrm>
            <a:off x="6160907" y="4960000"/>
            <a:ext cx="1973460" cy="1156425"/>
          </a:xfrm>
          <a:custGeom>
            <a:avLst/>
            <a:gdLst>
              <a:gd name="connsiteX0" fmla="*/ 0 w 1973460"/>
              <a:gd name="connsiteY0" fmla="*/ 115643 h 1156425"/>
              <a:gd name="connsiteX1" fmla="*/ 115643 w 1973460"/>
              <a:gd name="connsiteY1" fmla="*/ 0 h 1156425"/>
              <a:gd name="connsiteX2" fmla="*/ 1857818 w 1973460"/>
              <a:gd name="connsiteY2" fmla="*/ 0 h 1156425"/>
              <a:gd name="connsiteX3" fmla="*/ 1973461 w 1973460"/>
              <a:gd name="connsiteY3" fmla="*/ 115643 h 1156425"/>
              <a:gd name="connsiteX4" fmla="*/ 1973460 w 1973460"/>
              <a:gd name="connsiteY4" fmla="*/ 1040783 h 1156425"/>
              <a:gd name="connsiteX5" fmla="*/ 1857817 w 1973460"/>
              <a:gd name="connsiteY5" fmla="*/ 1156426 h 1156425"/>
              <a:gd name="connsiteX6" fmla="*/ 115643 w 1973460"/>
              <a:gd name="connsiteY6" fmla="*/ 1156425 h 1156425"/>
              <a:gd name="connsiteX7" fmla="*/ 0 w 1973460"/>
              <a:gd name="connsiteY7" fmla="*/ 1040782 h 1156425"/>
              <a:gd name="connsiteX8" fmla="*/ 0 w 1973460"/>
              <a:gd name="connsiteY8" fmla="*/ 115643 h 115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3460" h="1156425">
                <a:moveTo>
                  <a:pt x="0" y="115643"/>
                </a:moveTo>
                <a:cubicBezTo>
                  <a:pt x="0" y="51775"/>
                  <a:pt x="51775" y="0"/>
                  <a:pt x="115643" y="0"/>
                </a:cubicBezTo>
                <a:lnTo>
                  <a:pt x="1857818" y="0"/>
                </a:lnTo>
                <a:cubicBezTo>
                  <a:pt x="1921686" y="0"/>
                  <a:pt x="1973461" y="51775"/>
                  <a:pt x="1973461" y="115643"/>
                </a:cubicBezTo>
                <a:cubicBezTo>
                  <a:pt x="1973461" y="424023"/>
                  <a:pt x="1973460" y="732403"/>
                  <a:pt x="1973460" y="1040783"/>
                </a:cubicBezTo>
                <a:cubicBezTo>
                  <a:pt x="1973460" y="1104651"/>
                  <a:pt x="1921685" y="1156426"/>
                  <a:pt x="1857817" y="1156426"/>
                </a:cubicBezTo>
                <a:lnTo>
                  <a:pt x="115643" y="1156425"/>
                </a:lnTo>
                <a:cubicBezTo>
                  <a:pt x="51775" y="1156425"/>
                  <a:pt x="0" y="1104650"/>
                  <a:pt x="0" y="1040782"/>
                </a:cubicBezTo>
                <a:lnTo>
                  <a:pt x="0" y="11564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1" tIns="66256" rIns="77051" bIns="66256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tx1"/>
                </a:solidFill>
              </a:rPr>
              <a:t>target is the </a:t>
            </a:r>
            <a:r>
              <a:rPr lang="en-US" sz="2000" kern="1200" dirty="0" err="1" smtClean="0">
                <a:solidFill>
                  <a:schemeClr val="tx1"/>
                </a:solidFill>
              </a:rPr>
              <a:t>smartphone</a:t>
            </a:r>
            <a:endParaRPr lang="en-US" sz="2000" kern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1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24744"/>
            <a:ext cx="8448675" cy="4830763"/>
          </a:xfrm>
        </p:spPr>
        <p:txBody>
          <a:bodyPr/>
          <a:lstStyle/>
          <a:p>
            <a:r>
              <a:rPr lang="en-US" sz="2800" dirty="0" smtClean="0"/>
              <a:t>data destruction</a:t>
            </a:r>
          </a:p>
          <a:p>
            <a:pPr lvl="1"/>
            <a:r>
              <a:rPr lang="en-US" sz="2400" dirty="0" smtClean="0"/>
              <a:t>Chernobyl virus</a:t>
            </a:r>
          </a:p>
          <a:p>
            <a:pPr lvl="2"/>
            <a:r>
              <a:rPr lang="en-US" sz="2000" dirty="0" smtClean="0"/>
              <a:t>first seen in 1998 </a:t>
            </a:r>
          </a:p>
          <a:p>
            <a:pPr lvl="2"/>
            <a:r>
              <a:rPr lang="en-US" sz="2000" dirty="0" smtClean="0"/>
              <a:t>Windows 95 and 98 virus</a:t>
            </a:r>
          </a:p>
          <a:p>
            <a:pPr lvl="2"/>
            <a:r>
              <a:rPr lang="en-US" sz="2000" dirty="0" smtClean="0"/>
              <a:t>infects executable files and corrupts the entire file system when a trigger date is reached</a:t>
            </a:r>
          </a:p>
          <a:p>
            <a:pPr lvl="1"/>
            <a:r>
              <a:rPr lang="en-US" sz="2400" dirty="0" err="1" smtClean="0"/>
              <a:t>Klez</a:t>
            </a:r>
            <a:r>
              <a:rPr lang="en-US" sz="2400" dirty="0" smtClean="0"/>
              <a:t> </a:t>
            </a:r>
          </a:p>
          <a:p>
            <a:pPr lvl="2"/>
            <a:r>
              <a:rPr lang="en-US" sz="2000" dirty="0" smtClean="0"/>
              <a:t>mass mailing worm infecting Windows 95 to XP systems</a:t>
            </a:r>
          </a:p>
          <a:p>
            <a:pPr lvl="2"/>
            <a:r>
              <a:rPr lang="en-US" sz="2000" dirty="0" smtClean="0"/>
              <a:t>on trigger date causes files on the hard drive to become empty</a:t>
            </a:r>
          </a:p>
          <a:p>
            <a:pPr lvl="1"/>
            <a:r>
              <a:rPr lang="en-US" sz="2400" dirty="0" err="1" smtClean="0"/>
              <a:t>ransomware</a:t>
            </a:r>
            <a:endParaRPr lang="en-US" sz="2400" dirty="0" smtClean="0"/>
          </a:p>
          <a:p>
            <a:pPr lvl="2"/>
            <a:r>
              <a:rPr lang="en-US" sz="2000" dirty="0" smtClean="0"/>
              <a:t>encrypts the user’s data and demands payment in order to access the key needed to recover the information</a:t>
            </a:r>
          </a:p>
          <a:p>
            <a:pPr lvl="3"/>
            <a:r>
              <a:rPr lang="en-US" sz="1600" dirty="0" smtClean="0"/>
              <a:t>PC Cyborg Trojan (1989)</a:t>
            </a:r>
          </a:p>
          <a:p>
            <a:pPr lvl="3"/>
            <a:r>
              <a:rPr lang="en-US" sz="1600" dirty="0" err="1" smtClean="0"/>
              <a:t>Gpcode</a:t>
            </a:r>
            <a:r>
              <a:rPr lang="en-US" sz="1600" dirty="0" smtClean="0"/>
              <a:t> Trojan (2006)</a:t>
            </a:r>
          </a:p>
        </p:txBody>
      </p:sp>
      <p:pic>
        <p:nvPicPr>
          <p:cNvPr id="6451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8075" y="5410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5594052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573016"/>
            <a:ext cx="962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440116">
            <a:off x="4833939" y="1623033"/>
            <a:ext cx="1285875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12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Classification of Malware</a:t>
            </a:r>
            <a:endParaRPr lang="en-AU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pPr lvl="0"/>
            <a:r>
              <a:rPr lang="en-US" sz="2800" dirty="0" smtClean="0"/>
              <a:t>classified into two </a:t>
            </a:r>
            <a:r>
              <a:rPr lang="en-US" sz="2800" dirty="0"/>
              <a:t>broad categories based </a:t>
            </a:r>
            <a:r>
              <a:rPr lang="en-US" sz="2800" dirty="0" smtClean="0"/>
              <a:t>on:</a:t>
            </a:r>
          </a:p>
          <a:p>
            <a:pPr lvl="1"/>
            <a:r>
              <a:rPr lang="en-US" sz="2400" dirty="0" smtClean="0"/>
              <a:t>how it spreads or propagates to reach the desired targets</a:t>
            </a:r>
          </a:p>
          <a:p>
            <a:pPr lvl="1"/>
            <a:r>
              <a:rPr lang="en-US" sz="2400" dirty="0" smtClean="0"/>
              <a:t>the actions or payloads it performs once a target is reached</a:t>
            </a:r>
          </a:p>
          <a:p>
            <a:pPr lvl="0"/>
            <a:r>
              <a:rPr lang="en-US" sz="2800" dirty="0" smtClean="0"/>
              <a:t>also classified by: </a:t>
            </a:r>
          </a:p>
          <a:p>
            <a:pPr lvl="1"/>
            <a:r>
              <a:rPr lang="en-US" sz="2400" dirty="0" smtClean="0"/>
              <a:t>those that need a host  program </a:t>
            </a:r>
          </a:p>
          <a:p>
            <a:pPr lvl="2"/>
            <a:r>
              <a:rPr lang="en-US" sz="2000" dirty="0" smtClean="0"/>
              <a:t>parasitic code such as viruses</a:t>
            </a:r>
          </a:p>
          <a:p>
            <a:pPr lvl="1"/>
            <a:r>
              <a:rPr lang="en-US" sz="2400" dirty="0" smtClean="0"/>
              <a:t>those that are independent, self-contained programs</a:t>
            </a:r>
          </a:p>
          <a:p>
            <a:pPr lvl="2"/>
            <a:r>
              <a:rPr lang="en-US" sz="2000" dirty="0" smtClean="0"/>
              <a:t>worms, </a:t>
            </a:r>
            <a:r>
              <a:rPr lang="en-US" sz="2000" dirty="0" err="1" smtClean="0"/>
              <a:t>trojans</a:t>
            </a:r>
            <a:r>
              <a:rPr lang="en-US" sz="2000" dirty="0" smtClean="0"/>
              <a:t>, and bots</a:t>
            </a:r>
          </a:p>
          <a:p>
            <a:pPr lvl="1"/>
            <a:r>
              <a:rPr lang="en-US" sz="2400" dirty="0" smtClean="0"/>
              <a:t>malware that does not replicate</a:t>
            </a:r>
          </a:p>
          <a:p>
            <a:pPr lvl="2"/>
            <a:r>
              <a:rPr lang="en-US" sz="2000" dirty="0" err="1" smtClean="0"/>
              <a:t>trojans</a:t>
            </a:r>
            <a:r>
              <a:rPr lang="en-US" sz="2000" dirty="0" smtClean="0"/>
              <a:t> and spam e-mail</a:t>
            </a:r>
          </a:p>
          <a:p>
            <a:pPr lvl="1"/>
            <a:r>
              <a:rPr lang="en-US" sz="2400" dirty="0" smtClean="0"/>
              <a:t>malware that does replicate</a:t>
            </a:r>
          </a:p>
          <a:p>
            <a:pPr lvl="2"/>
            <a:r>
              <a:rPr lang="en-US" sz="2000" dirty="0" smtClean="0"/>
              <a:t>viruses and worms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2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real-world damage</a:t>
            </a:r>
          </a:p>
          <a:p>
            <a:pPr lvl="1"/>
            <a:r>
              <a:rPr lang="en-US" dirty="0" smtClean="0"/>
              <a:t>causes damage to physical equipment</a:t>
            </a:r>
          </a:p>
          <a:p>
            <a:pPr lvl="2"/>
            <a:r>
              <a:rPr lang="en-US" dirty="0" smtClean="0"/>
              <a:t>Chernobyl virus rewrites BIOS code</a:t>
            </a:r>
          </a:p>
          <a:p>
            <a:pPr lvl="1"/>
            <a:r>
              <a:rPr lang="en-US" dirty="0" err="1" smtClean="0"/>
              <a:t>Stuxnet</a:t>
            </a:r>
            <a:r>
              <a:rPr lang="en-US" dirty="0" smtClean="0"/>
              <a:t> worm</a:t>
            </a:r>
          </a:p>
          <a:p>
            <a:pPr lvl="2"/>
            <a:r>
              <a:rPr lang="en-US" dirty="0" smtClean="0"/>
              <a:t>targets specific industrial control system software</a:t>
            </a:r>
          </a:p>
          <a:p>
            <a:pPr lvl="1"/>
            <a:r>
              <a:rPr lang="en-US" dirty="0" smtClean="0"/>
              <a:t>there are concerns about using sophisticated targeted malware for industrial sabotage</a:t>
            </a:r>
          </a:p>
          <a:p>
            <a:r>
              <a:rPr lang="en-US" dirty="0" smtClean="0"/>
              <a:t>logic bomb</a:t>
            </a:r>
          </a:p>
          <a:p>
            <a:pPr lvl="1"/>
            <a:r>
              <a:rPr lang="en-US" dirty="0" smtClean="0"/>
              <a:t>code embedded in the malware that is set to “explode” when certain conditions are met</a:t>
            </a:r>
          </a:p>
        </p:txBody>
      </p:sp>
    </p:spTree>
    <p:extLst>
      <p:ext uri="{BB962C8B-B14F-4D97-AF65-F5344CB8AC3E}">
        <p14:creationId xmlns:p14="http://schemas.microsoft.com/office/powerpoint/2010/main" val="31793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Agents: Bots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07288" cy="4830763"/>
          </a:xfrm>
        </p:spPr>
        <p:txBody>
          <a:bodyPr/>
          <a:lstStyle/>
          <a:p>
            <a:r>
              <a:rPr lang="en-US" sz="2800" dirty="0" smtClean="0"/>
              <a:t>takes over another Internet attached computer and uses that computer to launch or manage attacks</a:t>
            </a:r>
          </a:p>
          <a:p>
            <a:r>
              <a:rPr lang="en-US" sz="2800" b="1" dirty="0" smtClean="0"/>
              <a:t>Botnet</a:t>
            </a:r>
            <a:r>
              <a:rPr lang="en-US" sz="2800" dirty="0" smtClean="0"/>
              <a:t>: collection of bots capable of acting in a coordinated manner</a:t>
            </a:r>
          </a:p>
          <a:p>
            <a:pPr lvl="1"/>
            <a:r>
              <a:rPr lang="en-US" sz="2200" dirty="0" smtClean="0"/>
              <a:t>distributed denial-of-service (</a:t>
            </a:r>
            <a:r>
              <a:rPr lang="en-US" sz="2200" dirty="0" err="1" smtClean="0"/>
              <a:t>DDoS</a:t>
            </a:r>
            <a:r>
              <a:rPr lang="en-US" sz="2200" dirty="0" smtClean="0"/>
              <a:t>) attacks</a:t>
            </a:r>
          </a:p>
          <a:p>
            <a:pPr lvl="1"/>
            <a:r>
              <a:rPr lang="en-US" sz="2200" dirty="0" smtClean="0"/>
              <a:t>spamming</a:t>
            </a:r>
          </a:p>
          <a:p>
            <a:pPr lvl="1"/>
            <a:r>
              <a:rPr lang="en-US" sz="2200" dirty="0" smtClean="0"/>
              <a:t>sniffing traffic</a:t>
            </a:r>
          </a:p>
          <a:p>
            <a:pPr lvl="1"/>
            <a:r>
              <a:rPr lang="en-US" sz="2200" dirty="0" err="1" smtClean="0"/>
              <a:t>keylogging</a:t>
            </a:r>
            <a:endParaRPr lang="en-US" sz="2200" dirty="0" smtClean="0"/>
          </a:p>
          <a:p>
            <a:pPr lvl="1"/>
            <a:r>
              <a:rPr lang="en-US" sz="2200" dirty="0" smtClean="0"/>
              <a:t>spreading new malware</a:t>
            </a:r>
          </a:p>
          <a:p>
            <a:pPr lvl="1"/>
            <a:r>
              <a:rPr lang="en-US" sz="2200" dirty="0" smtClean="0"/>
              <a:t>installing advertisement add-ons and browser helper objects attacking IRC chat networks</a:t>
            </a:r>
          </a:p>
          <a:p>
            <a:pPr lvl="1"/>
            <a:r>
              <a:rPr lang="en-US" sz="2200" dirty="0" smtClean="0"/>
              <a:t>manipulating online polls/games</a:t>
            </a:r>
          </a:p>
        </p:txBody>
      </p:sp>
    </p:spTree>
    <p:extLst>
      <p:ext uri="{BB962C8B-B14F-4D97-AF65-F5344CB8AC3E}">
        <p14:creationId xmlns:p14="http://schemas.microsoft.com/office/powerpoint/2010/main" val="24580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Remote Control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distinguishes a bot from a worm </a:t>
            </a:r>
          </a:p>
          <a:p>
            <a:pPr lvl="1"/>
            <a:r>
              <a:rPr lang="en-US" sz="2400" dirty="0" smtClean="0"/>
              <a:t>worm propagates itself and activates itself</a:t>
            </a:r>
          </a:p>
          <a:p>
            <a:pPr lvl="1"/>
            <a:r>
              <a:rPr lang="en-US" sz="2400" dirty="0" smtClean="0"/>
              <a:t>bot is initially controlled from some central facility</a:t>
            </a:r>
          </a:p>
          <a:p>
            <a:r>
              <a:rPr lang="en-US" sz="2800" dirty="0" smtClean="0"/>
              <a:t>typical means of implementing the remote control facility is on an IRC server</a:t>
            </a:r>
          </a:p>
          <a:p>
            <a:pPr lvl="1"/>
            <a:r>
              <a:rPr lang="en-US" sz="2400" dirty="0" smtClean="0"/>
              <a:t>bots join a specific channel on this server and treat incoming messages as commands</a:t>
            </a:r>
          </a:p>
          <a:p>
            <a:pPr lvl="1"/>
            <a:r>
              <a:rPr lang="en-US" sz="2400" dirty="0" smtClean="0"/>
              <a:t>more recent botnets use covert communication channels via protocols such as HTTP</a:t>
            </a:r>
          </a:p>
          <a:p>
            <a:pPr lvl="1"/>
            <a:r>
              <a:rPr lang="en-US" sz="2400" dirty="0" smtClean="0"/>
              <a:t>distributed control mechanisms use peer-to-peer protocols to avoid a single point of failure</a:t>
            </a:r>
          </a:p>
        </p:txBody>
      </p:sp>
      <p:pic>
        <p:nvPicPr>
          <p:cNvPr id="7065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7308304" y="73620"/>
            <a:ext cx="1786136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446">
            <a:off x="7753857" y="6122822"/>
            <a:ext cx="1339325" cy="540429"/>
          </a:xfrm>
          <a:prstGeom prst="rect">
            <a:avLst/>
          </a:prstGeom>
          <a:scene3d>
            <a:camera prst="orthographicFront">
              <a:rot lat="0" lon="21059997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814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Information Theft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62533"/>
            <a:ext cx="8229600" cy="4830763"/>
          </a:xfrm>
        </p:spPr>
        <p:txBody>
          <a:bodyPr/>
          <a:lstStyle/>
          <a:p>
            <a:pPr lvl="0"/>
            <a:r>
              <a:rPr lang="en-US" sz="2800" dirty="0" err="1" smtClean="0"/>
              <a:t>keylogger</a:t>
            </a:r>
            <a:endParaRPr lang="en-US" sz="2800" dirty="0" smtClean="0"/>
          </a:p>
          <a:p>
            <a:pPr lvl="1"/>
            <a:r>
              <a:rPr lang="en-US" sz="2400" dirty="0" smtClean="0"/>
              <a:t>captures keystrokes to allow attacker to monitor sensitive information</a:t>
            </a:r>
          </a:p>
          <a:p>
            <a:pPr lvl="1"/>
            <a:r>
              <a:rPr lang="en-US" sz="2400" dirty="0" smtClean="0"/>
              <a:t>typically uses some form of filtering mechanism that only returns information close to keywords </a:t>
            </a:r>
          </a:p>
          <a:p>
            <a:pPr lvl="2"/>
            <a:r>
              <a:rPr lang="en-US" sz="2000" dirty="0" smtClean="0"/>
              <a:t>“login”, “password”</a:t>
            </a:r>
          </a:p>
          <a:p>
            <a:pPr lvl="0"/>
            <a:r>
              <a:rPr lang="en-US" sz="2800" dirty="0" smtClean="0"/>
              <a:t>spyware</a:t>
            </a:r>
          </a:p>
          <a:p>
            <a:pPr lvl="1"/>
            <a:r>
              <a:rPr lang="en-US" sz="2400" dirty="0" smtClean="0"/>
              <a:t>subverts the compromised machine to allow monitoring of a wide range of activity on the system</a:t>
            </a:r>
          </a:p>
          <a:p>
            <a:pPr lvl="2"/>
            <a:r>
              <a:rPr lang="en-US" sz="2000" dirty="0" smtClean="0"/>
              <a:t>monitoring history and content of browsing activity</a:t>
            </a:r>
          </a:p>
          <a:p>
            <a:pPr lvl="2"/>
            <a:r>
              <a:rPr lang="en-US" sz="2000" dirty="0" smtClean="0"/>
              <a:t>redirecting certain Web page requests to fake sites</a:t>
            </a:r>
          </a:p>
          <a:p>
            <a:pPr lvl="2"/>
            <a:r>
              <a:rPr lang="en-US" sz="2000" dirty="0" smtClean="0"/>
              <a:t>dynamically modifying data exchanged between the browser and certain Web sites of interest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09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Theft: Phishing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4830763"/>
          </a:xfrm>
        </p:spPr>
        <p:txBody>
          <a:bodyPr/>
          <a:lstStyle/>
          <a:p>
            <a:r>
              <a:rPr lang="en-US" dirty="0" smtClean="0"/>
              <a:t>exploits social engineering to leverage a     user’s trust </a:t>
            </a:r>
          </a:p>
          <a:p>
            <a:pPr lvl="1"/>
            <a:r>
              <a:rPr lang="en-US" dirty="0" smtClean="0"/>
              <a:t>by masquerading as communication from a trusted source</a:t>
            </a:r>
          </a:p>
          <a:p>
            <a:pPr lvl="1"/>
            <a:r>
              <a:rPr lang="en-US" dirty="0" smtClean="0"/>
              <a:t>include a URL in a spam e-mail that links to a fake Web site that mimics the login page of </a:t>
            </a:r>
          </a:p>
          <a:p>
            <a:pPr lvl="2"/>
            <a:r>
              <a:rPr lang="en-US" dirty="0" smtClean="0"/>
              <a:t>a banking, gaming, or similar site</a:t>
            </a:r>
          </a:p>
          <a:p>
            <a:pPr lvl="1"/>
            <a:r>
              <a:rPr lang="en-US" dirty="0" smtClean="0"/>
              <a:t>suggests that urgent action is required by the user to authenticate their account</a:t>
            </a:r>
          </a:p>
          <a:p>
            <a:pPr lvl="2"/>
            <a:r>
              <a:rPr lang="en-US" dirty="0"/>
              <a:t>exploits the account using captured </a:t>
            </a:r>
            <a:r>
              <a:rPr lang="en-US" dirty="0" smtClean="0"/>
              <a:t>credentials</a:t>
            </a:r>
            <a:endParaRPr lang="en-US" dirty="0"/>
          </a:p>
        </p:txBody>
      </p:sp>
      <p:pic>
        <p:nvPicPr>
          <p:cNvPr id="7475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4625" y="1124744"/>
            <a:ext cx="1349375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12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Theft: Phishing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19256" cy="4830763"/>
          </a:xfrm>
        </p:spPr>
        <p:txBody>
          <a:bodyPr/>
          <a:lstStyle/>
          <a:p>
            <a:endParaRPr lang="en-US" dirty="0"/>
          </a:p>
          <a:p>
            <a:r>
              <a:rPr lang="en-US" b="1" dirty="0" smtClean="0"/>
              <a:t>spear-phishing</a:t>
            </a:r>
          </a:p>
          <a:p>
            <a:pPr lvl="1"/>
            <a:r>
              <a:rPr lang="en-US" dirty="0" smtClean="0"/>
              <a:t>recipients are carefully researched by the attacker</a:t>
            </a:r>
          </a:p>
          <a:p>
            <a:pPr lvl="1"/>
            <a:r>
              <a:rPr lang="en-US" dirty="0" smtClean="0"/>
              <a:t>e-mail is crafted to specifically suit its recipient, </a:t>
            </a:r>
          </a:p>
          <a:p>
            <a:pPr lvl="2"/>
            <a:r>
              <a:rPr lang="en-US" dirty="0" smtClean="0"/>
              <a:t>often quoting a range of information to convince them of its authenticity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4625" y="1124744"/>
            <a:ext cx="1349375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05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Stealthing</a:t>
            </a:r>
            <a:r>
              <a:rPr lang="en-US" dirty="0" smtClean="0"/>
              <a:t>: Backdoor, Trapdoor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 entry point into a program allowing the attacker to gain access and bypass the security access procedures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maintenance hook </a:t>
            </a:r>
            <a:r>
              <a:rPr lang="en-US" dirty="0" smtClean="0"/>
              <a:t>is a backdoor used by programmers to debug and test programs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difficult to implement operating system controls for backdoors in applications</a:t>
            </a:r>
          </a:p>
        </p:txBody>
      </p:sp>
      <p:pic>
        <p:nvPicPr>
          <p:cNvPr id="7680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41584" y="5157192"/>
            <a:ext cx="1802415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93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Stealthing</a:t>
            </a:r>
            <a:r>
              <a:rPr lang="en-US" dirty="0" smtClean="0"/>
              <a:t>: Rootkit</a:t>
            </a:r>
          </a:p>
        </p:txBody>
      </p:sp>
      <p:sp>
        <p:nvSpPr>
          <p:cNvPr id="256003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4830763"/>
          </a:xfrm>
        </p:spPr>
        <p:txBody>
          <a:bodyPr/>
          <a:lstStyle/>
          <a:p>
            <a:r>
              <a:rPr lang="en-US" dirty="0" smtClean="0"/>
              <a:t>set of hidden programs installed on a system to maintain covert access to that system </a:t>
            </a:r>
          </a:p>
          <a:p>
            <a:r>
              <a:rPr lang="en-US" dirty="0" smtClean="0"/>
              <a:t>hides by subverting the mechanisms that monitor and report on the processes, files, and registries on a computer</a:t>
            </a:r>
          </a:p>
          <a:p>
            <a:r>
              <a:rPr lang="en-US" dirty="0" smtClean="0"/>
              <a:t>gives admin privileges to attacker</a:t>
            </a:r>
          </a:p>
          <a:p>
            <a:pPr lvl="1"/>
            <a:r>
              <a:rPr lang="en-US" dirty="0" smtClean="0"/>
              <a:t>can add or change programs and files, </a:t>
            </a:r>
          </a:p>
          <a:p>
            <a:pPr lvl="1"/>
            <a:r>
              <a:rPr lang="en-US" dirty="0" smtClean="0"/>
              <a:t>monitor processes, </a:t>
            </a:r>
          </a:p>
          <a:p>
            <a:pPr lvl="1"/>
            <a:r>
              <a:rPr lang="en-US" dirty="0" smtClean="0"/>
              <a:t>send and receive network traffic, and </a:t>
            </a:r>
          </a:p>
          <a:p>
            <a:pPr lvl="1"/>
            <a:r>
              <a:rPr lang="en-US" dirty="0" smtClean="0"/>
              <a:t>get backdoor access on demand</a:t>
            </a:r>
          </a:p>
        </p:txBody>
      </p:sp>
    </p:spTree>
    <p:extLst>
      <p:ext uri="{BB962C8B-B14F-4D97-AF65-F5344CB8AC3E}">
        <p14:creationId xmlns:p14="http://schemas.microsoft.com/office/powerpoint/2010/main" val="400511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Rootkit Classification Characteristics</a:t>
            </a:r>
          </a:p>
        </p:txBody>
      </p:sp>
      <p:sp>
        <p:nvSpPr>
          <p:cNvPr id="7" name="Freeform 6"/>
          <p:cNvSpPr/>
          <p:nvPr/>
        </p:nvSpPr>
        <p:spPr>
          <a:xfrm>
            <a:off x="457200" y="2039143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persistent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286125" y="2039143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memory based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15049" y="2039143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user mode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7200" y="3839369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kernel mode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86125" y="3839369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virtual machine based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115049" y="3839369"/>
            <a:ext cx="2571749" cy="1543050"/>
          </a:xfrm>
          <a:custGeom>
            <a:avLst/>
            <a:gdLst>
              <a:gd name="connsiteX0" fmla="*/ 0 w 2571749"/>
              <a:gd name="connsiteY0" fmla="*/ 0 h 1543050"/>
              <a:gd name="connsiteX1" fmla="*/ 2571749 w 2571749"/>
              <a:gd name="connsiteY1" fmla="*/ 0 h 1543050"/>
              <a:gd name="connsiteX2" fmla="*/ 2571749 w 2571749"/>
              <a:gd name="connsiteY2" fmla="*/ 1543050 h 1543050"/>
              <a:gd name="connsiteX3" fmla="*/ 0 w 2571749"/>
              <a:gd name="connsiteY3" fmla="*/ 1543050 h 1543050"/>
              <a:gd name="connsiteX4" fmla="*/ 0 w 2571749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49" h="1543050">
                <a:moveTo>
                  <a:pt x="0" y="0"/>
                </a:moveTo>
                <a:lnTo>
                  <a:pt x="2571749" y="0"/>
                </a:lnTo>
                <a:lnTo>
                  <a:pt x="2571749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chemeClr val="tx1"/>
                </a:solidFill>
              </a:rPr>
              <a:t>external mode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Call Table Modification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6" y="1916832"/>
            <a:ext cx="40195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56" y="1926357"/>
            <a:ext cx="3962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90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Malicious Software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propagation mechanisms include:</a:t>
            </a:r>
          </a:p>
          <a:p>
            <a:pPr lvl="1"/>
            <a:r>
              <a:rPr lang="en-US" sz="2000" dirty="0" smtClean="0"/>
              <a:t>infection of existing content by viruses that is subsequently spread to other systems</a:t>
            </a:r>
          </a:p>
          <a:p>
            <a:pPr lvl="1"/>
            <a:r>
              <a:rPr lang="en-US" sz="2000" dirty="0" smtClean="0"/>
              <a:t>exploit of software vulnerabilities by worms or drive-by-downloads to allow the malware to replicate</a:t>
            </a:r>
          </a:p>
          <a:p>
            <a:pPr lvl="1"/>
            <a:r>
              <a:rPr lang="en-US" sz="2000" dirty="0" smtClean="0"/>
              <a:t>social engineering attacks that convince users to bypass security mechanisms to install Trojans or to respond to phishing attacks</a:t>
            </a:r>
          </a:p>
          <a:p>
            <a:pPr lvl="0"/>
            <a:r>
              <a:rPr lang="en-US" sz="2400" dirty="0" smtClean="0"/>
              <a:t>payload actions performed by malware once it reaches             a target system can include:</a:t>
            </a:r>
          </a:p>
          <a:p>
            <a:pPr lvl="1"/>
            <a:r>
              <a:rPr lang="en-US" sz="2000" dirty="0" smtClean="0"/>
              <a:t>corruption of system or data files</a:t>
            </a:r>
          </a:p>
          <a:p>
            <a:pPr lvl="1"/>
            <a:r>
              <a:rPr lang="en-US" sz="2000" dirty="0" smtClean="0"/>
              <a:t>theft of service/make the system a zombie agent of attack as part of a botnet</a:t>
            </a:r>
          </a:p>
          <a:p>
            <a:pPr lvl="1"/>
            <a:r>
              <a:rPr lang="en-US" sz="2000" dirty="0" smtClean="0"/>
              <a:t>theft of information from the system/</a:t>
            </a:r>
            <a:r>
              <a:rPr lang="en-US" sz="2000" dirty="0" err="1" smtClean="0"/>
              <a:t>keylogging</a:t>
            </a:r>
            <a:endParaRPr lang="en-US" sz="2000" dirty="0" smtClean="0"/>
          </a:p>
          <a:p>
            <a:pPr lvl="1"/>
            <a:r>
              <a:rPr lang="en-US" sz="2000" dirty="0" err="1" smtClean="0"/>
              <a:t>stealthing</a:t>
            </a:r>
            <a:r>
              <a:rPr lang="en-US" sz="2000" dirty="0" smtClean="0"/>
              <a:t>/hiding its presence on the system</a:t>
            </a:r>
          </a:p>
          <a:p>
            <a:pPr lvl="1"/>
            <a:endParaRPr lang="en-US" sz="2000" dirty="0"/>
          </a:p>
        </p:txBody>
      </p:sp>
      <p:pic>
        <p:nvPicPr>
          <p:cNvPr id="25603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2630" y="3068960"/>
            <a:ext cx="1331370" cy="18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95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Countermeasure Approaches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ideal solution to the threat of malware is prevention</a:t>
            </a:r>
          </a:p>
          <a:p>
            <a:pPr lvl="1"/>
            <a:r>
              <a:rPr lang="en-US" sz="2400" dirty="0" smtClean="0"/>
              <a:t>if prevention fails, technical mechanisms can be used to support the following threat mitigation options:</a:t>
            </a:r>
          </a:p>
          <a:p>
            <a:pPr lvl="2"/>
            <a:r>
              <a:rPr lang="en-US" sz="2000" dirty="0" smtClean="0"/>
              <a:t>detection</a:t>
            </a:r>
          </a:p>
          <a:p>
            <a:pPr lvl="2"/>
            <a:r>
              <a:rPr lang="en-US" sz="2000" dirty="0" smtClean="0"/>
              <a:t>identification</a:t>
            </a:r>
          </a:p>
          <a:p>
            <a:pPr lvl="2"/>
            <a:r>
              <a:rPr lang="en-US" sz="2000" dirty="0" smtClean="0"/>
              <a:t>removal</a:t>
            </a:r>
          </a:p>
          <a:p>
            <a:pPr lvl="0"/>
            <a:r>
              <a:rPr lang="en-US" sz="2800" dirty="0" smtClean="0"/>
              <a:t>main elements of prevention:</a:t>
            </a:r>
          </a:p>
          <a:p>
            <a:pPr lvl="1"/>
            <a:r>
              <a:rPr lang="en-US" sz="2400" dirty="0" smtClean="0"/>
              <a:t>policy</a:t>
            </a:r>
          </a:p>
          <a:p>
            <a:pPr lvl="1"/>
            <a:r>
              <a:rPr lang="en-US" sz="2400" dirty="0" smtClean="0"/>
              <a:t>awareness</a:t>
            </a:r>
          </a:p>
          <a:p>
            <a:pPr lvl="1"/>
            <a:r>
              <a:rPr lang="en-US" sz="2400" dirty="0" smtClean="0"/>
              <a:t>vulnerability mitigation</a:t>
            </a:r>
          </a:p>
          <a:p>
            <a:pPr lvl="1"/>
            <a:r>
              <a:rPr lang="en-US" sz="2400" dirty="0" smtClean="0"/>
              <a:t>threat mitigation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028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Generations of Anti-Virus Software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295401"/>
            <a:ext cx="8820472" cy="4830763"/>
          </a:xfrm>
        </p:spPr>
        <p:txBody>
          <a:bodyPr/>
          <a:lstStyle/>
          <a:p>
            <a:pPr lvl="0"/>
            <a:r>
              <a:rPr lang="en-US" sz="2400" i="1" dirty="0" smtClean="0"/>
              <a:t>first generation</a:t>
            </a:r>
            <a:r>
              <a:rPr lang="en-US" sz="2400" dirty="0" smtClean="0"/>
              <a:t>:  simple scanners</a:t>
            </a:r>
          </a:p>
          <a:p>
            <a:pPr lvl="1"/>
            <a:r>
              <a:rPr lang="en-US" sz="2000" dirty="0" smtClean="0"/>
              <a:t>requires a malware signature to identify the malware</a:t>
            </a:r>
          </a:p>
          <a:p>
            <a:pPr lvl="1"/>
            <a:r>
              <a:rPr lang="en-US" sz="2000" dirty="0" smtClean="0"/>
              <a:t>limited to the detection of known malware</a:t>
            </a:r>
          </a:p>
          <a:p>
            <a:pPr lvl="0"/>
            <a:r>
              <a:rPr lang="en-US" sz="2400" i="1" dirty="0" smtClean="0"/>
              <a:t>second generation</a:t>
            </a:r>
            <a:r>
              <a:rPr lang="en-US" sz="2400" dirty="0" smtClean="0"/>
              <a:t>:  heuristic scanners</a:t>
            </a:r>
          </a:p>
          <a:p>
            <a:pPr lvl="1"/>
            <a:r>
              <a:rPr lang="en-US" sz="2000" dirty="0" smtClean="0"/>
              <a:t>uses heuristic rules to search for probable malware instances</a:t>
            </a:r>
          </a:p>
          <a:p>
            <a:pPr lvl="1"/>
            <a:r>
              <a:rPr lang="en-US" sz="2000" dirty="0" smtClean="0"/>
              <a:t>another approach is integrity checking</a:t>
            </a:r>
          </a:p>
          <a:p>
            <a:pPr lvl="0"/>
            <a:r>
              <a:rPr lang="en-US" sz="2400" i="1" dirty="0" smtClean="0"/>
              <a:t>third generation</a:t>
            </a:r>
            <a:r>
              <a:rPr lang="en-US" sz="2400" dirty="0" smtClean="0"/>
              <a:t>:  activity traps</a:t>
            </a:r>
          </a:p>
          <a:p>
            <a:pPr lvl="1"/>
            <a:r>
              <a:rPr lang="en-US" sz="2000" dirty="0" smtClean="0"/>
              <a:t>memory-resident programs that identify malware by its actions rather than its structure in an infected program</a:t>
            </a:r>
          </a:p>
          <a:p>
            <a:pPr lvl="0"/>
            <a:r>
              <a:rPr lang="en-US" sz="2400" i="1" dirty="0" smtClean="0"/>
              <a:t>fourth generation</a:t>
            </a:r>
            <a:r>
              <a:rPr lang="en-US" sz="2400" dirty="0" smtClean="0"/>
              <a:t>:  full-featured protection</a:t>
            </a:r>
          </a:p>
          <a:p>
            <a:pPr lvl="1"/>
            <a:r>
              <a:rPr lang="en-US" sz="2000" dirty="0" smtClean="0"/>
              <a:t>packages consisting of a variety of anti-virus techniques used in conjunction</a:t>
            </a:r>
          </a:p>
          <a:p>
            <a:pPr lvl="1"/>
            <a:r>
              <a:rPr lang="en-US" sz="2000" dirty="0" smtClean="0"/>
              <a:t>include scanning and activity trap components and access control capability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524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Generic Decryption (GD)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830763"/>
          </a:xfrm>
        </p:spPr>
        <p:txBody>
          <a:bodyPr/>
          <a:lstStyle/>
          <a:p>
            <a:r>
              <a:rPr lang="en-US" sz="2800" dirty="0" smtClean="0"/>
              <a:t>enables the anti-virus program to easily detect complex polymorphic viruses and other malware </a:t>
            </a:r>
          </a:p>
          <a:p>
            <a:pPr lvl="1"/>
            <a:r>
              <a:rPr lang="en-US" sz="2400" dirty="0" smtClean="0"/>
              <a:t>while maintaining fast scanning speeds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executable files are run through a GD scanner which contains the following elements:</a:t>
            </a:r>
          </a:p>
          <a:p>
            <a:pPr lvl="1"/>
            <a:r>
              <a:rPr lang="en-US" sz="2400" dirty="0" smtClean="0"/>
              <a:t>CPU emulator</a:t>
            </a:r>
          </a:p>
          <a:p>
            <a:pPr lvl="1"/>
            <a:r>
              <a:rPr lang="en-US" sz="2400" dirty="0" smtClean="0"/>
              <a:t>virus signature scanner</a:t>
            </a:r>
          </a:p>
          <a:p>
            <a:pPr lvl="1"/>
            <a:r>
              <a:rPr lang="en-US" sz="2400" dirty="0" smtClean="0"/>
              <a:t>emulation control module</a:t>
            </a:r>
          </a:p>
        </p:txBody>
      </p:sp>
    </p:spTree>
    <p:extLst>
      <p:ext uri="{BB962C8B-B14F-4D97-AF65-F5344CB8AC3E}">
        <p14:creationId xmlns:p14="http://schemas.microsoft.com/office/powerpoint/2010/main" val="38738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Host-Based Behavior-Blocking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integrates with the operating system of a host computer and monitors program behavior in real time for malicious action </a:t>
            </a:r>
          </a:p>
          <a:p>
            <a:pPr lvl="1"/>
            <a:r>
              <a:rPr lang="en-US" sz="2400" dirty="0" smtClean="0"/>
              <a:t>blocks potentially malicious actions before they have a chance to affect the system</a:t>
            </a:r>
          </a:p>
          <a:p>
            <a:pPr lvl="1"/>
            <a:r>
              <a:rPr lang="en-US" sz="2400" dirty="0" smtClean="0"/>
              <a:t>blocks software in real time so it has an advantage over anti-virus detection techniques such as fingerprinting or heuristics</a:t>
            </a:r>
          </a:p>
          <a:p>
            <a:pPr lvl="0"/>
            <a:r>
              <a:rPr lang="en-US" sz="2800" dirty="0" smtClean="0"/>
              <a:t>limitations</a:t>
            </a:r>
          </a:p>
          <a:p>
            <a:pPr lvl="1"/>
            <a:r>
              <a:rPr lang="en-US" sz="2400" dirty="0" smtClean="0"/>
              <a:t>because malicious code must run on the target machine before all its behaviors can be identified, it can cause harm before it has been detected and blocked</a:t>
            </a:r>
            <a:endParaRPr lang="en-US" sz="2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524000" y="4876800"/>
            <a:ext cx="6096000" cy="17526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5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Perimeter Scanning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anti-virus software typically included in e-mail and Web proxy services running on an organization’s firewall and IDS</a:t>
            </a:r>
          </a:p>
          <a:p>
            <a:pPr lvl="1"/>
            <a:r>
              <a:rPr lang="en-US" dirty="0" smtClean="0"/>
              <a:t>may also be included in the traffic analysis component of an IDS</a:t>
            </a:r>
          </a:p>
          <a:p>
            <a:pPr lvl="1"/>
            <a:r>
              <a:rPr lang="en-US" dirty="0" smtClean="0"/>
              <a:t>may include intrusion prevention measures, blocking the flow of any suspicious traffic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approach is limited to scanning malware</a:t>
            </a:r>
          </a:p>
        </p:txBody>
      </p:sp>
    </p:spTree>
    <p:extLst>
      <p:ext uri="{BB962C8B-B14F-4D97-AF65-F5344CB8AC3E}">
        <p14:creationId xmlns:p14="http://schemas.microsoft.com/office/powerpoint/2010/main" val="37947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Perimeter Scanning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pPr lvl="0"/>
            <a:r>
              <a:rPr lang="en-US" dirty="0" smtClean="0"/>
              <a:t>ingress monitors</a:t>
            </a:r>
          </a:p>
          <a:p>
            <a:pPr lvl="1"/>
            <a:r>
              <a:rPr lang="en-US" dirty="0" smtClean="0"/>
              <a:t>located at the border between the enterprise network and the Internet </a:t>
            </a:r>
          </a:p>
          <a:p>
            <a:pPr lvl="1"/>
            <a:r>
              <a:rPr lang="en-US" dirty="0" smtClean="0"/>
              <a:t>one technique is to look for incoming traffic to unused local IP addresses</a:t>
            </a:r>
          </a:p>
          <a:p>
            <a:pPr lvl="0"/>
            <a:r>
              <a:rPr lang="en-US" dirty="0" smtClean="0"/>
              <a:t>egress monitors</a:t>
            </a:r>
          </a:p>
          <a:p>
            <a:pPr lvl="1"/>
            <a:r>
              <a:rPr lang="en-US" dirty="0" smtClean="0"/>
              <a:t>located at the egress point of individual LANs as well as at the border between the enterprise network and the Internet </a:t>
            </a:r>
          </a:p>
          <a:p>
            <a:pPr lvl="1"/>
            <a:r>
              <a:rPr lang="en-US" dirty="0" smtClean="0"/>
              <a:t>monitors outgoing traffic for signs of scanning or other suspicious behavior</a:t>
            </a:r>
          </a:p>
          <a:p>
            <a:endParaRPr lang="en-US" dirty="0" smtClean="0"/>
          </a:p>
        </p:txBody>
      </p:sp>
      <p:sp>
        <p:nvSpPr>
          <p:cNvPr id="93188" name="TextBox 5"/>
          <p:cNvSpPr txBox="1">
            <a:spLocks noChangeArrowheads="1"/>
          </p:cNvSpPr>
          <p:nvPr/>
        </p:nvSpPr>
        <p:spPr bwMode="auto">
          <a:xfrm>
            <a:off x="5000625" y="6429375"/>
            <a:ext cx="4724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two types of monitoring software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 Countermeasures</a:t>
            </a:r>
            <a:endParaRPr lang="en-US" dirty="0"/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considerable overlap in techniques for dealing with viruses and worms</a:t>
            </a:r>
          </a:p>
          <a:p>
            <a:r>
              <a:rPr lang="en-US" dirty="0" smtClean="0"/>
              <a:t>once a worm is resident on a machine  anti-virus software can be used to detect and possibly remove it</a:t>
            </a:r>
          </a:p>
          <a:p>
            <a:r>
              <a:rPr lang="en-US" dirty="0" smtClean="0"/>
              <a:t>perimeter network activity and usage monitoring can form the basis of a worm defense</a:t>
            </a:r>
          </a:p>
        </p:txBody>
      </p:sp>
      <p:pic>
        <p:nvPicPr>
          <p:cNvPr id="952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643292" y="5148477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09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 Countermeasures</a:t>
            </a:r>
            <a:endParaRPr lang="en-US" dirty="0"/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worm defense approaches include:</a:t>
            </a:r>
          </a:p>
          <a:p>
            <a:pPr lvl="1"/>
            <a:r>
              <a:rPr lang="en-US" dirty="0" smtClean="0"/>
              <a:t>signature-based worm scan filtering</a:t>
            </a:r>
          </a:p>
          <a:p>
            <a:pPr lvl="1"/>
            <a:r>
              <a:rPr lang="en-US" dirty="0" smtClean="0"/>
              <a:t>filter-based worm containment</a:t>
            </a:r>
          </a:p>
          <a:p>
            <a:pPr lvl="1"/>
            <a:r>
              <a:rPr lang="en-US" dirty="0" smtClean="0"/>
              <a:t>payload-classification-based worm containment</a:t>
            </a:r>
          </a:p>
          <a:p>
            <a:pPr lvl="1"/>
            <a:r>
              <a:rPr lang="en-US" dirty="0" smtClean="0"/>
              <a:t>threshold random walk (TRW) scan detection</a:t>
            </a:r>
          </a:p>
          <a:p>
            <a:pPr lvl="1"/>
            <a:r>
              <a:rPr lang="en-US" dirty="0" smtClean="0"/>
              <a:t>rate limiting</a:t>
            </a:r>
          </a:p>
          <a:p>
            <a:pPr lvl="1"/>
            <a:r>
              <a:rPr lang="en-US" dirty="0" smtClean="0"/>
              <a:t>rate halting</a:t>
            </a:r>
          </a:p>
        </p:txBody>
      </p:sp>
      <p:pic>
        <p:nvPicPr>
          <p:cNvPr id="952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6943725" y="4357688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04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4" descr="f6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56592" y="95944"/>
            <a:ext cx="10650855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Immune System</a:t>
            </a:r>
          </a:p>
        </p:txBody>
      </p:sp>
    </p:spTree>
    <p:extLst>
      <p:ext uri="{BB962C8B-B14F-4D97-AF65-F5344CB8AC3E}">
        <p14:creationId xmlns:p14="http://schemas.microsoft.com/office/powerpoint/2010/main" val="35366904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3" descr="f7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25" y="404664"/>
            <a:ext cx="9467427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Worm Countermeasure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380934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68" y="4913175"/>
            <a:ext cx="54181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Malware Evolution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r>
              <a:rPr lang="en-US" sz="2400" dirty="0" smtClean="0"/>
              <a:t>1980s</a:t>
            </a:r>
          </a:p>
          <a:p>
            <a:pPr lvl="1"/>
            <a:r>
              <a:rPr lang="en-US" sz="2000" dirty="0" smtClean="0"/>
              <a:t>Malware for entertainment (pranks)</a:t>
            </a:r>
          </a:p>
          <a:p>
            <a:pPr lvl="1"/>
            <a:r>
              <a:rPr lang="en-US" sz="2000" dirty="0" smtClean="0"/>
              <a:t>1983: “virus”</a:t>
            </a:r>
          </a:p>
          <a:p>
            <a:pPr lvl="1"/>
            <a:r>
              <a:rPr lang="en-US" sz="2000" dirty="0" smtClean="0"/>
              <a:t>1988: Internet Worm</a:t>
            </a:r>
          </a:p>
          <a:p>
            <a:r>
              <a:rPr lang="en-US" sz="2400" dirty="0" smtClean="0"/>
              <a:t>1990s</a:t>
            </a:r>
          </a:p>
          <a:p>
            <a:pPr lvl="1"/>
            <a:r>
              <a:rPr lang="en-US" sz="2000" dirty="0" smtClean="0"/>
              <a:t>Malware for social status / experiments</a:t>
            </a:r>
          </a:p>
          <a:p>
            <a:pPr lvl="1"/>
            <a:r>
              <a:rPr lang="en-US" sz="2000" dirty="0" smtClean="0"/>
              <a:t>1990: antivirus software</a:t>
            </a:r>
          </a:p>
          <a:p>
            <a:r>
              <a:rPr lang="en-US" sz="2400" dirty="0" smtClean="0"/>
              <a:t>Early 2000s</a:t>
            </a:r>
          </a:p>
          <a:p>
            <a:pPr lvl="1"/>
            <a:r>
              <a:rPr lang="en-US" sz="2000" dirty="0" smtClean="0"/>
              <a:t>Malware to spam</a:t>
            </a:r>
          </a:p>
          <a:p>
            <a:r>
              <a:rPr lang="en-US" sz="2400" dirty="0" smtClean="0"/>
              <a:t>Mid 2000s</a:t>
            </a:r>
          </a:p>
          <a:p>
            <a:pPr lvl="1"/>
            <a:r>
              <a:rPr lang="en-US" sz="2000" dirty="0" smtClean="0"/>
              <a:t>Criminal malware</a:t>
            </a:r>
          </a:p>
        </p:txBody>
      </p:sp>
      <p:sp>
        <p:nvSpPr>
          <p:cNvPr id="4813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  <p:sp>
        <p:nvSpPr>
          <p:cNvPr id="4813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AF2EA547-73D0-4CC8-B233-5C3DADB3AD97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6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48135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2148" r="730" b="1242"/>
          <a:stretch/>
        </p:blipFill>
        <p:spPr bwMode="auto">
          <a:xfrm>
            <a:off x="4355976" y="969824"/>
            <a:ext cx="4752528" cy="41873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655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1520" y="1700808"/>
            <a:ext cx="4191000" cy="4984993"/>
          </a:xfrm>
        </p:spPr>
        <p:txBody>
          <a:bodyPr/>
          <a:lstStyle/>
          <a:p>
            <a:r>
              <a:rPr lang="en-AU" sz="1800" dirty="0" smtClean="0"/>
              <a:t>types of malicious software (malware)</a:t>
            </a:r>
          </a:p>
          <a:p>
            <a:r>
              <a:rPr lang="en-AU" sz="1800" dirty="0" smtClean="0"/>
              <a:t>terminology for malicious software</a:t>
            </a:r>
          </a:p>
          <a:p>
            <a:r>
              <a:rPr lang="en-AU" sz="1800" dirty="0" smtClean="0"/>
              <a:t>viruses – infected content</a:t>
            </a:r>
          </a:p>
          <a:p>
            <a:pPr lvl="1"/>
            <a:r>
              <a:rPr lang="en-AU" sz="1600" dirty="0" smtClean="0"/>
              <a:t>infection mechanism, trigger, payload</a:t>
            </a:r>
          </a:p>
          <a:p>
            <a:pPr lvl="1"/>
            <a:r>
              <a:rPr lang="en-AU" sz="1600" dirty="0" smtClean="0"/>
              <a:t>dormant, propagation, triggering, and execution phases</a:t>
            </a:r>
          </a:p>
          <a:p>
            <a:pPr lvl="1"/>
            <a:r>
              <a:rPr lang="en-AU" sz="1600" dirty="0" smtClean="0"/>
              <a:t>boot sector infector, file infector, macro virus, and multipartite virus</a:t>
            </a:r>
          </a:p>
          <a:p>
            <a:pPr lvl="1"/>
            <a:r>
              <a:rPr lang="en-AU" sz="1600" dirty="0" smtClean="0"/>
              <a:t>encrypted, stealth, polymorphic, and metamorphic viruses</a:t>
            </a:r>
          </a:p>
          <a:p>
            <a:r>
              <a:rPr lang="en-AU" sz="1800" dirty="0" smtClean="0"/>
              <a:t>worms – vulnerability exploit</a:t>
            </a:r>
          </a:p>
          <a:p>
            <a:pPr lvl="1"/>
            <a:r>
              <a:rPr lang="en-AU" sz="1600" dirty="0" smtClean="0"/>
              <a:t>replicates via remote systems</a:t>
            </a:r>
          </a:p>
          <a:p>
            <a:pPr lvl="1"/>
            <a:r>
              <a:rPr lang="en-AU" sz="1600" dirty="0" smtClean="0"/>
              <a:t>e-mail, file sharing, remote execution, remote file access, remote login capability</a:t>
            </a:r>
          </a:p>
          <a:p>
            <a:pPr lvl="1"/>
            <a:r>
              <a:rPr lang="en-AU" sz="1600" dirty="0" smtClean="0"/>
              <a:t>scanning/fingerprinting</a:t>
            </a:r>
          </a:p>
          <a:p>
            <a:r>
              <a:rPr lang="en-AU" sz="1800" dirty="0" smtClean="0"/>
              <a:t>spam e-mail/</a:t>
            </a:r>
            <a:r>
              <a:rPr lang="en-AU" sz="1800" dirty="0" err="1" smtClean="0"/>
              <a:t>trojans</a:t>
            </a:r>
            <a:r>
              <a:rPr lang="en-AU" sz="1800" dirty="0" smtClean="0"/>
              <a:t> – social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smtClean="0"/>
          </a:p>
          <a:p>
            <a:pPr lvl="1"/>
            <a:endParaRPr lang="en-AU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95" y="-3285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4648200" y="1628800"/>
            <a:ext cx="4388296" cy="534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1600" dirty="0" smtClean="0">
                <a:latin typeface="+mn-lt"/>
              </a:rPr>
              <a:t>payload </a:t>
            </a:r>
            <a:r>
              <a:rPr lang="en-AU" sz="1600" dirty="0">
                <a:latin typeface="+mn-lt"/>
              </a:rPr>
              <a:t>– system corruption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sz="1600" dirty="0">
                <a:latin typeface="+mn-lt"/>
              </a:rPr>
              <a:t>data destruction, real world damage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sz="1600" dirty="0" err="1">
                <a:latin typeface="+mn-lt"/>
              </a:rPr>
              <a:t>ramsomware</a:t>
            </a:r>
            <a:r>
              <a:rPr lang="en-AU" sz="1600" dirty="0">
                <a:latin typeface="+mn-lt"/>
              </a:rPr>
              <a:t>, logic bomb</a:t>
            </a:r>
          </a:p>
          <a:p>
            <a:pPr marL="285750" lvl="1" indent="-28575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/>
            </a:pPr>
            <a:r>
              <a:rPr lang="en-AU" dirty="0" smtClean="0">
                <a:latin typeface="+mn-lt"/>
              </a:rPr>
              <a:t>payload </a:t>
            </a:r>
            <a:r>
              <a:rPr lang="en-AU" dirty="0">
                <a:latin typeface="+mn-lt"/>
              </a:rPr>
              <a:t>– attack agent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AU" sz="1600" dirty="0">
                <a:latin typeface="+mn-lt"/>
              </a:rPr>
              <a:t>bots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AU" sz="1600" dirty="0">
                <a:latin typeface="+mn-lt"/>
              </a:rPr>
              <a:t>remote control facility</a:t>
            </a:r>
          </a:p>
          <a:p>
            <a:pPr marL="285750" lvl="1" indent="-28575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</a:rPr>
              <a:t>payload – information theft 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credential theft, </a:t>
            </a:r>
            <a:r>
              <a:rPr lang="en-US" sz="1600" dirty="0" err="1">
                <a:latin typeface="+mn-lt"/>
              </a:rPr>
              <a:t>keyloggers</a:t>
            </a:r>
            <a:r>
              <a:rPr lang="en-US" sz="1600" dirty="0">
                <a:latin typeface="+mn-lt"/>
              </a:rPr>
              <a:t>, spyware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phishing, identity theft</a:t>
            </a:r>
            <a:endParaRPr lang="en-US" dirty="0">
              <a:latin typeface="+mn-lt"/>
            </a:endParaRPr>
          </a:p>
          <a:p>
            <a:pPr marL="285750" lvl="1" indent="-28575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</a:rPr>
              <a:t>payload – </a:t>
            </a:r>
            <a:r>
              <a:rPr lang="en-US" dirty="0" err="1">
                <a:latin typeface="+mn-lt"/>
              </a:rPr>
              <a:t>stealthing</a:t>
            </a:r>
            <a:endParaRPr lang="en-US" dirty="0">
              <a:latin typeface="+mn-lt"/>
            </a:endParaRP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backdoor/trapdoor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 err="1">
                <a:latin typeface="+mn-lt"/>
              </a:rPr>
              <a:t>rootkit</a:t>
            </a:r>
            <a:endParaRPr lang="en-US" sz="1600" dirty="0">
              <a:latin typeface="+mn-lt"/>
            </a:endParaRP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kernel mode </a:t>
            </a:r>
            <a:r>
              <a:rPr lang="en-US" sz="1600" dirty="0" err="1">
                <a:latin typeface="+mn-lt"/>
              </a:rPr>
              <a:t>rootkits</a:t>
            </a:r>
            <a:endParaRPr lang="en-US" sz="1600" dirty="0">
              <a:latin typeface="+mn-lt"/>
            </a:endParaRP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virtual machine/external </a:t>
            </a:r>
            <a:r>
              <a:rPr lang="en-US" sz="1600" dirty="0" err="1">
                <a:latin typeface="+mn-lt"/>
              </a:rPr>
              <a:t>rootkits</a:t>
            </a:r>
            <a:endParaRPr lang="en-US" dirty="0">
              <a:latin typeface="+mn-lt"/>
            </a:endParaRPr>
          </a:p>
          <a:p>
            <a:pPr marL="285750" lvl="1" indent="-28575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</a:rPr>
              <a:t>countermeasures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prevention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detection, identification, removal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host based scanners/behavior blocking software</a:t>
            </a:r>
          </a:p>
          <a:p>
            <a:pPr marL="742950" lvl="2" indent="-28575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600" dirty="0">
                <a:latin typeface="+mn-lt"/>
              </a:rPr>
              <a:t>digital immune </a:t>
            </a:r>
            <a:r>
              <a:rPr lang="en-US" sz="1600" dirty="0" smtClean="0">
                <a:latin typeface="+mn-lt"/>
              </a:rPr>
              <a:t>system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334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Malware Evolution</a:t>
            </a:r>
          </a:p>
        </p:txBody>
      </p:sp>
      <p:sp>
        <p:nvSpPr>
          <p:cNvPr id="4915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en-US" sz="1200" smtClean="0">
                <a:solidFill>
                  <a:schemeClr val="bg1"/>
                </a:solidFill>
              </a:rPr>
              <a:t>CS 450/650 Fundamentals of Integrated Computer Security</a:t>
            </a:r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85E3CA46-0BFB-49A6-9816-853DDEBA930D}" type="slidenum">
              <a:rPr kumimoji="0" lang="en-US" sz="1200" smtClean="0">
                <a:solidFill>
                  <a:schemeClr val="bg1"/>
                </a:solidFill>
              </a:rPr>
              <a:pPr/>
              <a:t>7</a:t>
            </a:fld>
            <a:endParaRPr kumimoji="0" lang="en-US" sz="1200" smtClean="0">
              <a:solidFill>
                <a:schemeClr val="bg1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352800"/>
            <a:ext cx="6929437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58850"/>
            <a:ext cx="3475038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7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Malware Targets</a:t>
            </a: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ph idx="1"/>
          </p:nvPr>
        </p:nvGraphicFramePr>
        <p:xfrm>
          <a:off x="914400" y="1295400"/>
          <a:ext cx="7543800" cy="4343400"/>
        </p:xfrm>
        <a:graphic>
          <a:graphicData uri="http://schemas.openxmlformats.org/drawingml/2006/table">
            <a:tbl>
              <a:tblPr/>
              <a:tblGrid>
                <a:gridCol w="5825665"/>
                <a:gridCol w="1718135"/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Platform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*nix (Linux, BSD)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0.052%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Mac (OS X primarily)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0.005%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Mobile (Symbian, WinCE)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0.020%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Other (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MySQL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, IIS, DOS)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0.012%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Windows (XP SP2, SP3, Vista, 7)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DejaVu Sans" charset="0"/>
                          <a:cs typeface="DejaVu Sans" charset="0"/>
                        </a:rPr>
                        <a:t>99.91%</a:t>
                      </a:r>
                    </a:p>
                  </a:txBody>
                  <a:tcPr marL="82944" marR="82944" marT="14402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sp>
        <p:nvSpPr>
          <p:cNvPr id="5122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  <p:sp>
        <p:nvSpPr>
          <p:cNvPr id="512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55122A2D-0707-44FC-B897-A07ECE9D4939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8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31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Regional Threat Categories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6134099" y="1099777"/>
            <a:ext cx="2971801" cy="23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82638" algn="l"/>
                <a:tab pos="1196975" algn="l"/>
                <a:tab pos="1611313" algn="l"/>
                <a:tab pos="2027238" algn="l"/>
                <a:tab pos="2441575" algn="l"/>
                <a:tab pos="2855913" algn="l"/>
                <a:tab pos="3270250" algn="l"/>
                <a:tab pos="3686175" algn="l"/>
                <a:tab pos="4100513" algn="l"/>
                <a:tab pos="4514850" algn="l"/>
                <a:tab pos="4929188" algn="l"/>
                <a:tab pos="5345113" algn="l"/>
                <a:tab pos="5759450" algn="l"/>
                <a:tab pos="6173788" algn="l"/>
                <a:tab pos="6588125" algn="l"/>
                <a:tab pos="7004050" algn="l"/>
                <a:tab pos="7418388" algn="l"/>
                <a:tab pos="7832725" algn="l"/>
                <a:tab pos="8247063" algn="l"/>
                <a:tab pos="8662988" algn="l"/>
                <a:tab pos="9077325" algn="l"/>
              </a:tabLst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sz="13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(Microsoft Security Intelligence Report 9)</a:t>
            </a:r>
            <a:r>
              <a:rPr lang="ar-SA" sz="1300" dirty="0">
                <a:solidFill>
                  <a:srgbClr val="000000"/>
                </a:solidFill>
              </a:rPr>
              <a:t>‏</a:t>
            </a:r>
            <a:endParaRPr lang="en-US" sz="13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r>
              <a:rPr kumimoji="0" lang="fr-FR" sz="1200" smtClean="0">
                <a:solidFill>
                  <a:schemeClr val="bg1"/>
                </a:solidFill>
              </a:rPr>
              <a:t>CS 450/650 Lecture 16: Malicious Codes</a:t>
            </a:r>
            <a:endParaRPr kumimoji="0" lang="en-US" sz="1200" smtClean="0">
              <a:solidFill>
                <a:schemeClr val="bg1"/>
              </a:solidFill>
            </a:endParaRP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fld id="{FD3017F2-A890-4407-BD1F-6B5B12E46592}" type="slidenum">
              <a:rPr kumimoji="0" lang="en-US" sz="1200" smtClean="0">
                <a:solidFill>
                  <a:schemeClr val="bg1"/>
                </a:solidFill>
                <a:latin typeface="Arial" pitchFamily="34" charset="0"/>
              </a:rPr>
              <a:pPr/>
              <a:t>9</a:t>
            </a:fld>
            <a:endParaRPr kumimoji="0" lang="en-US" sz="1200" smtClean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5"/>
            <a:ext cx="9163050" cy="46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035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13766</TotalTime>
  <Words>22176</Words>
  <Application>Microsoft Office PowerPoint</Application>
  <PresentationFormat>On-screen Show (4:3)</PresentationFormat>
  <Paragraphs>2218</Paragraphs>
  <Slides>60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ＭＳ Ｐゴシック</vt:lpstr>
      <vt:lpstr>Arial</vt:lpstr>
      <vt:lpstr>Calibri</vt:lpstr>
      <vt:lpstr>Corbel</vt:lpstr>
      <vt:lpstr>Courier New</vt:lpstr>
      <vt:lpstr>DejaVu Sans</vt:lpstr>
      <vt:lpstr>Times New Roman</vt:lpstr>
      <vt:lpstr>Wingdings</vt:lpstr>
      <vt:lpstr>UNR</vt:lpstr>
      <vt:lpstr>Lecture 11 Malicious Software</vt:lpstr>
      <vt:lpstr>Malware</vt:lpstr>
      <vt:lpstr>Malware Terminology</vt:lpstr>
      <vt:lpstr>Classification of Malware</vt:lpstr>
      <vt:lpstr>Types of Malicious Software</vt:lpstr>
      <vt:lpstr>Malware Evolution</vt:lpstr>
      <vt:lpstr>Malware Evolution</vt:lpstr>
      <vt:lpstr>Malware Targets</vt:lpstr>
      <vt:lpstr>Regional Threat Categories</vt:lpstr>
      <vt:lpstr>Attack Kits</vt:lpstr>
      <vt:lpstr>Attack Sources</vt:lpstr>
      <vt:lpstr>Advanced Persistent Threats (APTs)</vt:lpstr>
      <vt:lpstr>APT Characteristics</vt:lpstr>
      <vt:lpstr>APT Attacks</vt:lpstr>
      <vt:lpstr>Viruses</vt:lpstr>
      <vt:lpstr>Virus Components</vt:lpstr>
      <vt:lpstr>Virus Phases</vt:lpstr>
      <vt:lpstr>Virus Structure</vt:lpstr>
      <vt:lpstr>Compression Virus Logic</vt:lpstr>
      <vt:lpstr>Virus Classifications</vt:lpstr>
      <vt:lpstr>Macro/Scripting Code Viruses</vt:lpstr>
      <vt:lpstr>Worms</vt:lpstr>
      <vt:lpstr>Worms</vt:lpstr>
      <vt:lpstr>Worm Replication</vt:lpstr>
      <vt:lpstr>Target Discovery</vt:lpstr>
      <vt:lpstr>Worm Propagation Model</vt:lpstr>
      <vt:lpstr>PowerPoint Presentation</vt:lpstr>
      <vt:lpstr>Morris Worm</vt:lpstr>
      <vt:lpstr>Recent Worm Attacks</vt:lpstr>
      <vt:lpstr>Worm Technology</vt:lpstr>
      <vt:lpstr>Code-Red Worm</vt:lpstr>
      <vt:lpstr>Sapphire/Slammer Worm</vt:lpstr>
      <vt:lpstr>Witty Worm </vt:lpstr>
      <vt:lpstr>Mobile Code</vt:lpstr>
      <vt:lpstr>Mobile Phone Worms</vt:lpstr>
      <vt:lpstr>Drive-By-Downloads</vt:lpstr>
      <vt:lpstr>Clickjacking </vt:lpstr>
      <vt:lpstr>Social Engineering</vt:lpstr>
      <vt:lpstr>System Corruption</vt:lpstr>
      <vt:lpstr>System Corruption</vt:lpstr>
      <vt:lpstr>Attack Agents: Bots</vt:lpstr>
      <vt:lpstr>Remote Control Facility</vt:lpstr>
      <vt:lpstr>Information Theft</vt:lpstr>
      <vt:lpstr>Information Theft: Phishing</vt:lpstr>
      <vt:lpstr>Information Theft: Phishing</vt:lpstr>
      <vt:lpstr>Stealthing: Backdoor, Trapdoor</vt:lpstr>
      <vt:lpstr>Stealthing: Rootkit</vt:lpstr>
      <vt:lpstr>Rootkit Classification Characteristics</vt:lpstr>
      <vt:lpstr>System Call Table Modification</vt:lpstr>
      <vt:lpstr>Countermeasure Approaches</vt:lpstr>
      <vt:lpstr>Generations of Anti-Virus Software</vt:lpstr>
      <vt:lpstr>Generic Decryption (GD)</vt:lpstr>
      <vt:lpstr>Host-Based Behavior-Blocking</vt:lpstr>
      <vt:lpstr>Perimeter Scanning Approaches</vt:lpstr>
      <vt:lpstr>Perimeter Scanning Approaches</vt:lpstr>
      <vt:lpstr>Worm Countermeasures</vt:lpstr>
      <vt:lpstr>Worm Countermeasures</vt:lpstr>
      <vt:lpstr>Digital Immune System</vt:lpstr>
      <vt:lpstr>Worm Countermeasure Architecture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Mehmet H Gunes</cp:lastModifiedBy>
  <cp:revision>276</cp:revision>
  <cp:lastPrinted>2012-02-15T18:40:28Z</cp:lastPrinted>
  <dcterms:created xsi:type="dcterms:W3CDTF">2011-10-15T19:00:50Z</dcterms:created>
  <dcterms:modified xsi:type="dcterms:W3CDTF">2014-09-30T06:07:43Z</dcterms:modified>
</cp:coreProperties>
</file>